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2.png"/><Relationship Id="rId4" Type="http://schemas.openxmlformats.org/officeDocument/2006/relationships/image" Target="../media/image-4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2.png"/><Relationship Id="rId4" Type="http://schemas.openxmlformats.org/officeDocument/2006/relationships/image" Target="../media/image-5-2.png"/><Relationship Id="rId5" Type="http://schemas.openxmlformats.org/officeDocument/2006/relationships/image" Target="../media/image-5-2.png"/><Relationship Id="rId6" Type="http://schemas.openxmlformats.org/officeDocument/2006/relationships/image" Target="../media/image-5-2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1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2.png"/><Relationship Id="rId4" Type="http://schemas.openxmlformats.org/officeDocument/2006/relationships/image" Target="../media/image-10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2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4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d944d673064aed7adb5b7f1d31c5bf8f.png">    </p:cNvPr>
          <p:cNvPicPr>
            <a:picLocks noChangeAspect="1"/>
          </p:cNvPicPr>
          <p:nvPr/>
        </p:nvPicPr>
        <p:blipFill>
          <a:blip r:embed="rId1"/>
          <a:srcRect l="0" r="0" t="-400" b="-400"/>
          <a:stretch/>
        </p:blipFill>
        <p:spPr>
          <a:xfrm>
            <a:off x="0" y="0"/>
            <a:ext cx="18288000" cy="576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2382805" y="1524305"/>
            <a:ext cx="4953305" cy="7239305"/>
          </a:xfrm>
          <a:prstGeom prst="rect">
            <a:avLst/>
          </a:prstGeom>
          <a:solidFill>
            <a:srgbClr val="1F3D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Image 1" descr="gen-dedup-0cee5bfcfe3145fa51a372488c42e256.png">    </p:cNvPr>
          <p:cNvPicPr>
            <a:picLocks noChangeAspect="1"/>
          </p:cNvPicPr>
          <p:nvPr/>
        </p:nvPicPr>
        <p:blipFill>
          <a:blip r:embed="rId2"/>
          <a:srcRect l="0" r="0" t="-400" b="-400"/>
          <a:stretch/>
        </p:blipFill>
        <p:spPr>
          <a:xfrm>
            <a:off x="838505" y="6286500"/>
            <a:ext cx="2286000" cy="19202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838505" y="7905902"/>
            <a:ext cx="5352898" cy="629107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6400800" y="7905902"/>
            <a:ext cx="5333695" cy="609905"/>
          </a:xfrm>
          <a:prstGeom prst="rect">
            <a:avLst/>
          </a:prstGeom>
          <a:solidFill>
            <a:srgbClr val="E8D4C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7" name="Image 2" descr="gen-dedup-2c282176f8b9501f0899d5e0846572c1.png">    </p:cNvPr>
          <p:cNvPicPr>
            <a:picLocks noChangeAspect="1"/>
          </p:cNvPicPr>
          <p:nvPr/>
        </p:nvPicPr>
        <p:blipFill>
          <a:blip r:embed="rId3"/>
          <a:srcRect l="0" r="0" t="-420" b="-420"/>
          <a:stretch/>
        </p:blipFill>
        <p:spPr>
          <a:xfrm>
            <a:off x="12191695" y="8762695"/>
            <a:ext cx="761695" cy="57607"/>
          </a:xfrm>
          <a:prstGeom prst="rect">
            <a:avLst/>
          </a:prstGeom>
        </p:spPr>
      </p:pic>
      <p:pic>
        <p:nvPicPr>
          <p:cNvPr id="8" name="Image 3" descr="gen-dedup-bb5d1958d8892101384b568abba9ed23.png">    </p:cNvPr>
          <p:cNvPicPr>
            <a:picLocks noChangeAspect="1"/>
          </p:cNvPicPr>
          <p:nvPr/>
        </p:nvPicPr>
        <p:blipFill>
          <a:blip r:embed="rId4"/>
          <a:srcRect l="-375" r="-375" t="0" b="0"/>
          <a:stretch/>
        </p:blipFill>
        <p:spPr>
          <a:xfrm>
            <a:off x="6400800" y="7905902"/>
            <a:ext cx="57607" cy="609905"/>
          </a:xfrm>
          <a:prstGeom prst="rect">
            <a:avLst/>
          </a:prstGeom>
        </p:spPr>
      </p:pic>
      <p:sp>
        <p:nvSpPr>
          <p:cNvPr id="9" name="Text 3"/>
          <p:cNvSpPr txBox="1"/>
          <p:nvPr/>
        </p:nvSpPr>
        <p:spPr>
          <a:xfrm>
            <a:off x="838505" y="1143000"/>
            <a:ext cx="104781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spc="252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사업검토 자료 · v0.8</a:t>
            </a:r>
            <a:endParaRPr lang="en-US" sz="1050" dirty="0"/>
          </a:p>
        </p:txBody>
      </p:sp>
      <p:sp>
        <p:nvSpPr>
          <p:cNvPr id="10" name="Text 4"/>
          <p:cNvSpPr txBox="1"/>
          <p:nvPr/>
        </p:nvSpPr>
        <p:spPr>
          <a:xfrm>
            <a:off x="838505" y="3238805"/>
            <a:ext cx="11239805" cy="10579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7800" b="1" spc="-156" kern="0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부모돌봄 컨시어지</a:t>
            </a:r>
            <a:endParaRPr lang="en-US" sz="7800" dirty="0"/>
          </a:p>
        </p:txBody>
      </p:sp>
      <p:sp>
        <p:nvSpPr>
          <p:cNvPr id="11" name="Text 5"/>
          <p:cNvSpPr txBox="1"/>
          <p:nvPr/>
        </p:nvSpPr>
        <p:spPr>
          <a:xfrm>
            <a:off x="838505" y="4721962"/>
            <a:ext cx="11239805" cy="983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697"/>
              </a:lnSpc>
              <a:buNone/>
            </a:pPr>
            <a:r>
              <a:rPr lang="en-US" sz="2550" dirty="0">
                <a:solidFill>
                  <a:srgbClr val="2A4A3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보호자가 직접 검색하고 비교하지 않아도 되도록</a:t>
            </a:r>
            <a:pPr algn="l" indent="0" marL="0">
              <a:lnSpc>
                <a:spcPts val="3697"/>
              </a:lnSpc>
              <a:buNone/>
            </a:pPr>
            <a:endParaRPr lang="en-US" sz="2550" dirty="0"/>
          </a:p>
          <a:p>
            <a:pPr algn="l" indent="0" marL="0">
              <a:lnSpc>
                <a:spcPts val="3697"/>
              </a:lnSpc>
              <a:buNone/>
            </a:pPr>
            <a:r>
              <a:rPr lang="en-US" sz="2550" dirty="0">
                <a:solidFill>
                  <a:srgbClr val="2A4A3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부모님의 돌봄 문제를 정리하는 사업검토</a:t>
            </a:r>
            <a:endParaRPr lang="en-US" sz="2550" dirty="0"/>
          </a:p>
        </p:txBody>
      </p:sp>
      <p:sp>
        <p:nvSpPr>
          <p:cNvPr id="12" name="Text 6"/>
          <p:cNvSpPr txBox="1"/>
          <p:nvPr/>
        </p:nvSpPr>
        <p:spPr>
          <a:xfrm>
            <a:off x="12763195" y="2171700"/>
            <a:ext cx="419161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spc="180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사업검토 · 통합판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12763195" y="2553005"/>
            <a:ext cx="419161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본 자료는 의사결정용</a:t>
            </a:r>
            <a:pPr algn="l" indent="0" marL="0">
              <a:lnSpc>
                <a:spcPct val="130000"/>
              </a:lnSpc>
              <a:buNone/>
            </a:pPr>
            <a:endParaRPr lang="en-US" sz="24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검토 자료입니다</a:t>
            </a:r>
            <a:endParaRPr lang="en-US" sz="2400" dirty="0"/>
          </a:p>
        </p:txBody>
      </p:sp>
      <p:sp>
        <p:nvSpPr>
          <p:cNvPr id="14" name="Text 8"/>
          <p:cNvSpPr txBox="1"/>
          <p:nvPr/>
        </p:nvSpPr>
        <p:spPr>
          <a:xfrm>
            <a:off x="12763195" y="3780130"/>
            <a:ext cx="4191610" cy="1630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92"/>
              </a:lnSpc>
              <a:buNone/>
            </a:pPr>
            <a:r>
              <a:rPr lang="en-US" sz="1350" dirty="0">
                <a:solidFill>
                  <a:srgbClr val="B7C5AB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운영 주체 · 가격 · 수익은</a:t>
            </a:r>
            <a:pPr algn="l" indent="0" marL="0">
              <a:lnSpc>
                <a:spcPts val="2092"/>
              </a:lnSpc>
              <a:buNone/>
            </a:pPr>
            <a:endParaRPr lang="en-US" sz="1350" dirty="0"/>
          </a:p>
          <a:p>
            <a:pPr algn="l" indent="0" marL="0">
              <a:lnSpc>
                <a:spcPts val="2092"/>
              </a:lnSpc>
              <a:buNone/>
            </a:pPr>
            <a:r>
              <a:rPr lang="en-US" sz="1350" dirty="0">
                <a:solidFill>
                  <a:srgbClr val="B7C5AB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아직 확정되지 않았습니다.</a:t>
            </a:r>
            <a:pPr algn="l" indent="0" marL="0">
              <a:lnSpc>
                <a:spcPts val="2092"/>
              </a:lnSpc>
              <a:buNone/>
            </a:pPr>
            <a:endParaRPr lang="en-US" sz="1350" dirty="0"/>
          </a:p>
          <a:p>
            <a:pPr algn="l" indent="0" marL="0">
              <a:lnSpc>
                <a:spcPts val="2092"/>
              </a:lnSpc>
              <a:buNone/>
            </a:pPr>
            <a:endParaRPr lang="en-US" sz="1350" dirty="0"/>
          </a:p>
          <a:p>
            <a:pPr algn="l" indent="0" marL="0">
              <a:lnSpc>
                <a:spcPts val="2092"/>
              </a:lnSpc>
              <a:buNone/>
            </a:pPr>
            <a:r>
              <a:rPr lang="en-US" sz="1350" dirty="0">
                <a:solidFill>
                  <a:srgbClr val="B7C5AB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실제 결제 · 작업시간 · 원가 · 재이용</a:t>
            </a:r>
            <a:pPr algn="l" indent="0" marL="0">
              <a:lnSpc>
                <a:spcPts val="2092"/>
              </a:lnSpc>
              <a:buNone/>
            </a:pPr>
            <a:endParaRPr lang="en-US" sz="1350" dirty="0"/>
          </a:p>
          <a:p>
            <a:pPr algn="l" indent="0" marL="0">
              <a:lnSpc>
                <a:spcPts val="2092"/>
              </a:lnSpc>
              <a:buNone/>
            </a:pPr>
            <a:r>
              <a:rPr lang="en-US" sz="1350" dirty="0">
                <a:solidFill>
                  <a:srgbClr val="B7C5AB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자료가 아직 없어 숫자는 모두</a:t>
            </a:r>
            <a:pPr algn="l" indent="0" marL="0">
              <a:lnSpc>
                <a:spcPts val="2092"/>
              </a:lnSpc>
              <a:buNone/>
            </a:pPr>
            <a:endParaRPr lang="en-US" sz="1350" dirty="0"/>
          </a:p>
          <a:p>
            <a:pPr algn="l" indent="0" marL="0">
              <a:lnSpc>
                <a:spcPts val="2092"/>
              </a:lnSpc>
              <a:buNone/>
            </a:pPr>
            <a:r>
              <a:rPr lang="en-US" sz="1350" dirty="0">
                <a:solidFill>
                  <a:srgbClr val="B7C5AB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계산 예시로 표시합니다.</a:t>
            </a:r>
            <a:endParaRPr lang="en-US" sz="1350" dirty="0"/>
          </a:p>
        </p:txBody>
      </p:sp>
      <p:sp>
        <p:nvSpPr>
          <p:cNvPr id="15" name="Text 9"/>
          <p:cNvSpPr txBox="1"/>
          <p:nvPr/>
        </p:nvSpPr>
        <p:spPr>
          <a:xfrm>
            <a:off x="1143000" y="8096098"/>
            <a:ext cx="476311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125" spc="225" kern="0" dirty="0">
                <a:solidFill>
                  <a:srgbClr val="17332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사업검토판 v0.8 · 2026-10-08</a:t>
            </a:r>
            <a:endParaRPr lang="en-US" sz="1125" dirty="0"/>
          </a:p>
        </p:txBody>
      </p:sp>
      <p:sp>
        <p:nvSpPr>
          <p:cNvPr id="16" name="Text 10"/>
          <p:cNvSpPr txBox="1"/>
          <p:nvPr/>
        </p:nvSpPr>
        <p:spPr>
          <a:xfrm>
            <a:off x="6705295" y="8096098"/>
            <a:ext cx="476311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125" spc="225" kern="0" dirty="0">
                <a:solidFill>
                  <a:srgbClr val="B8583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아직 확정되지 않은 사업안</a:t>
            </a:r>
            <a:endParaRPr lang="en-US" sz="1125" dirty="0"/>
          </a:p>
        </p:txBody>
      </p:sp>
      <p:sp>
        <p:nvSpPr>
          <p:cNvPr id="17" name="Text 11"/>
          <p:cNvSpPr txBox="1"/>
          <p:nvPr/>
        </p:nvSpPr>
        <p:spPr>
          <a:xfrm>
            <a:off x="838505" y="9620402"/>
            <a:ext cx="10478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Slide 01 of 17 · 사업검토판 v0.8</a:t>
            </a:r>
            <a:endParaRPr lang="en-US" sz="975" dirty="0"/>
          </a:p>
        </p:txBody>
      </p:sp>
      <p:sp>
        <p:nvSpPr>
          <p:cNvPr id="18" name="Text 12"/>
          <p:cNvSpPr txBox="1"/>
          <p:nvPr/>
        </p:nvSpPr>
        <p:spPr>
          <a:xfrm>
            <a:off x="12191695" y="9620402"/>
            <a:ext cx="52578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2026-10-08</a:t>
            </a:r>
            <a:endParaRPr lang="en-US" sz="97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d944d673064aed7adb5b7f1d31c5bf8f.png">    </p:cNvPr>
          <p:cNvPicPr>
            <a:picLocks noChangeAspect="1"/>
          </p:cNvPicPr>
          <p:nvPr/>
        </p:nvPicPr>
        <p:blipFill>
          <a:blip r:embed="rId1"/>
          <a:srcRect l="0" r="0" t="-400" b="-400"/>
          <a:stretch/>
        </p:blipFill>
        <p:spPr>
          <a:xfrm>
            <a:off x="0" y="0"/>
            <a:ext cx="18288000" cy="576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2191695" y="857707"/>
            <a:ext cx="5257800" cy="3010205"/>
          </a:xfrm>
          <a:prstGeom prst="rect">
            <a:avLst/>
          </a:prstGeom>
          <a:solidFill>
            <a:srgbClr val="1F3D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838505" y="5333695"/>
            <a:ext cx="5391302" cy="3143707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458407" y="5333695"/>
            <a:ext cx="5391302" cy="3143707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2077395" y="5333695"/>
            <a:ext cx="5391302" cy="3143707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38505" y="495605"/>
            <a:ext cx="104781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spc="231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 · 핵심 제안 · 사업검토판 v0.8</a:t>
            </a:r>
            <a:endParaRPr lang="en-US" sz="1050" dirty="0"/>
          </a:p>
        </p:txBody>
      </p:sp>
      <p:sp>
        <p:nvSpPr>
          <p:cNvPr id="8" name="Text 5"/>
          <p:cNvSpPr txBox="1"/>
          <p:nvPr/>
        </p:nvSpPr>
        <p:spPr>
          <a:xfrm>
            <a:off x="838505" y="857707"/>
            <a:ext cx="11239805" cy="7150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4800" b="1" spc="-58" kern="0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부모님 돌봄,</a:t>
            </a:r>
            <a:endParaRPr lang="en-US" sz="4800" dirty="0"/>
          </a:p>
        </p:txBody>
      </p:sp>
      <p:sp>
        <p:nvSpPr>
          <p:cNvPr id="9" name="Text 6"/>
          <p:cNvSpPr txBox="1"/>
          <p:nvPr/>
        </p:nvSpPr>
        <p:spPr>
          <a:xfrm>
            <a:off x="838505" y="1735531"/>
            <a:ext cx="11239805" cy="7150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4800" b="1" spc="-58" kern="0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대신 알아보고 끝까지 정리합니다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838505" y="3130906"/>
            <a:ext cx="10287000" cy="7552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28"/>
              </a:lnSpc>
              <a:buNone/>
            </a:pPr>
            <a:r>
              <a:rPr lang="en-US" sz="1950" dirty="0">
                <a:solidFill>
                  <a:srgbClr val="2A4A3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보호자가 비용을 지불하는 부모돌봄 컨시어지를 검토합니다.</a:t>
            </a:r>
            <a:pPr algn="l" indent="0" marL="0">
              <a:lnSpc>
                <a:spcPts val="2828"/>
              </a:lnSpc>
              <a:buNone/>
            </a:pPr>
            <a:endParaRPr lang="en-US" sz="1950" dirty="0"/>
          </a:p>
          <a:p>
            <a:pPr algn="l" indent="0" marL="0">
              <a:lnSpc>
                <a:spcPts val="2828"/>
              </a:lnSpc>
              <a:buNone/>
            </a:pPr>
            <a:r>
              <a:rPr lang="en-US" sz="1950" dirty="0">
                <a:solidFill>
                  <a:srgbClr val="2A4A3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검토 단계의 가상 산출물이며, 운영 주체 · 가격 · 수익은 아직 확정하지 않았습니다.</a:t>
            </a:r>
            <a:endParaRPr lang="en-US" sz="1950" dirty="0"/>
          </a:p>
        </p:txBody>
      </p:sp>
      <p:sp>
        <p:nvSpPr>
          <p:cNvPr id="11" name="Text 8"/>
          <p:cNvSpPr txBox="1"/>
          <p:nvPr/>
        </p:nvSpPr>
        <p:spPr>
          <a:xfrm>
            <a:off x="12458700" y="1123798"/>
            <a:ext cx="4724705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spc="180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결정 질문</a:t>
            </a:r>
            <a:endParaRPr lang="en-US" sz="900" dirty="0"/>
          </a:p>
        </p:txBody>
      </p:sp>
      <p:sp>
        <p:nvSpPr>
          <p:cNvPr id="12" name="Text 9"/>
          <p:cNvSpPr txBox="1"/>
          <p:nvPr/>
        </p:nvSpPr>
        <p:spPr>
          <a:xfrm>
            <a:off x="12458700" y="1505102"/>
            <a:ext cx="4724705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2250" b="1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보호자가 이 문제를 해결하려고</a:t>
            </a:r>
            <a:pPr algn="l" indent="0" marL="0">
              <a:lnSpc>
                <a:spcPct val="132000"/>
              </a:lnSpc>
              <a:buNone/>
            </a:pPr>
            <a:endParaRPr lang="en-US" sz="2250" dirty="0"/>
          </a:p>
          <a:p>
            <a:pPr algn="l" indent="0" marL="0">
              <a:lnSpc>
                <a:spcPct val="132000"/>
              </a:lnSpc>
              <a:buNone/>
            </a:pPr>
            <a:r>
              <a:rPr lang="en-US" sz="2250" b="1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실제로 비용을 지불할 가능성이</a:t>
            </a:r>
            <a:pPr algn="l" indent="0" marL="0">
              <a:lnSpc>
                <a:spcPct val="132000"/>
              </a:lnSpc>
              <a:buNone/>
            </a:pPr>
            <a:endParaRPr lang="en-US" sz="2250" dirty="0"/>
          </a:p>
          <a:p>
            <a:pPr algn="l" indent="0" marL="0">
              <a:lnSpc>
                <a:spcPct val="132000"/>
              </a:lnSpc>
              <a:buNone/>
            </a:pPr>
            <a:r>
              <a:rPr lang="en-US" sz="2250" b="1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있는가?</a:t>
            </a:r>
            <a:endParaRPr lang="en-US" sz="2250" dirty="0"/>
          </a:p>
        </p:txBody>
      </p:sp>
      <p:sp>
        <p:nvSpPr>
          <p:cNvPr id="13" name="Text 10"/>
          <p:cNvSpPr txBox="1"/>
          <p:nvPr/>
        </p:nvSpPr>
        <p:spPr>
          <a:xfrm>
            <a:off x="12458700" y="3143707"/>
            <a:ext cx="4724705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125" dirty="0">
                <a:solidFill>
                  <a:srgbClr val="B7C5AB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본 자료는 이 질문에 답하기 위한 검토용 의사결정 자료입니다.</a:t>
            </a:r>
            <a:endParaRPr lang="en-US" sz="1125" dirty="0"/>
          </a:p>
        </p:txBody>
      </p:sp>
      <p:sp>
        <p:nvSpPr>
          <p:cNvPr id="14" name="Text 11"/>
          <p:cNvSpPr txBox="1"/>
          <p:nvPr/>
        </p:nvSpPr>
        <p:spPr>
          <a:xfrm>
            <a:off x="1123798" y="5581498"/>
            <a:ext cx="28575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spc="180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01-A · 누가 비용을 내는가</a:t>
            </a:r>
            <a:endParaRPr lang="en-US" sz="900" dirty="0"/>
          </a:p>
        </p:txBody>
      </p:sp>
      <p:sp>
        <p:nvSpPr>
          <p:cNvPr id="15" name="Text 12"/>
          <p:cNvSpPr txBox="1"/>
          <p:nvPr/>
        </p:nvSpPr>
        <p:spPr>
          <a:xfrm>
            <a:off x="1123798" y="5943600"/>
            <a:ext cx="4800600" cy="743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2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부모님이 아니라</a:t>
            </a:r>
            <a:pPr algn="l" indent="0" marL="0">
              <a:lnSpc>
                <a:spcPct val="130000"/>
              </a:lnSpc>
              <a:buNone/>
            </a:pPr>
            <a:endParaRPr lang="en-US" sz="225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22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자녀 · 보호자가 비용을 냅니다</a:t>
            </a:r>
            <a:endParaRPr lang="en-US" sz="2250" dirty="0"/>
          </a:p>
        </p:txBody>
      </p:sp>
      <p:sp>
        <p:nvSpPr>
          <p:cNvPr id="16" name="Text 13"/>
          <p:cNvSpPr txBox="1"/>
          <p:nvPr/>
        </p:nvSpPr>
        <p:spPr>
          <a:xfrm>
            <a:off x="1123798" y="7239305"/>
            <a:ext cx="5560466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A4A3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지불 결정은 본인이 어려운 상황에 놓인 자녀 세대에서 일어납니다.</a:t>
            </a:r>
            <a:endParaRPr lang="en-US" sz="1350" dirty="0"/>
          </a:p>
        </p:txBody>
      </p:sp>
      <p:sp>
        <p:nvSpPr>
          <p:cNvPr id="17" name="Text 14"/>
          <p:cNvSpPr txBox="1"/>
          <p:nvPr/>
        </p:nvSpPr>
        <p:spPr>
          <a:xfrm>
            <a:off x="6743700" y="5581498"/>
            <a:ext cx="3810305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spc="180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01-B · 왜 비용을 내는가</a:t>
            </a:r>
            <a:endParaRPr lang="en-US" sz="900" dirty="0"/>
          </a:p>
        </p:txBody>
      </p:sp>
      <p:sp>
        <p:nvSpPr>
          <p:cNvPr id="18" name="Text 15"/>
          <p:cNvSpPr txBox="1"/>
          <p:nvPr/>
        </p:nvSpPr>
        <p:spPr>
          <a:xfrm>
            <a:off x="6743700" y="5943600"/>
            <a:ext cx="4800600" cy="11146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2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 부족이 아니라</a:t>
            </a:r>
            <a:pPr algn="l" indent="0" marL="0">
              <a:lnSpc>
                <a:spcPct val="130000"/>
              </a:lnSpc>
              <a:buNone/>
            </a:pPr>
            <a:endParaRPr lang="en-US" sz="225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22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무엇부터 해야 할지 몰라</a:t>
            </a:r>
            <a:pPr algn="l" indent="0" marL="0">
              <a:lnSpc>
                <a:spcPct val="130000"/>
              </a:lnSpc>
              <a:buNone/>
            </a:pPr>
            <a:endParaRPr lang="en-US" sz="225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22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비용을 냅니다</a:t>
            </a:r>
            <a:endParaRPr lang="en-US" sz="2250" dirty="0"/>
          </a:p>
        </p:txBody>
      </p:sp>
      <p:sp>
        <p:nvSpPr>
          <p:cNvPr id="19" name="Text 16"/>
          <p:cNvSpPr txBox="1"/>
          <p:nvPr/>
        </p:nvSpPr>
        <p:spPr>
          <a:xfrm>
            <a:off x="6743700" y="7524598"/>
            <a:ext cx="5478170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A4A3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검색 · 전화 · 비교에 쓰는 시간과 판단의 피로를 덜고 싶습니다.</a:t>
            </a:r>
            <a:endParaRPr lang="en-US" sz="1350" dirty="0"/>
          </a:p>
        </p:txBody>
      </p:sp>
      <p:sp>
        <p:nvSpPr>
          <p:cNvPr id="20" name="Text 17"/>
          <p:cNvSpPr txBox="1"/>
          <p:nvPr/>
        </p:nvSpPr>
        <p:spPr>
          <a:xfrm>
            <a:off x="12363602" y="5581498"/>
            <a:ext cx="28575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spc="180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01-C · 무엇을 제공하는가</a:t>
            </a:r>
            <a:endParaRPr lang="en-US" sz="900" dirty="0"/>
          </a:p>
        </p:txBody>
      </p:sp>
      <p:sp>
        <p:nvSpPr>
          <p:cNvPr id="21" name="Text 18"/>
          <p:cNvSpPr txBox="1"/>
          <p:nvPr/>
        </p:nvSpPr>
        <p:spPr>
          <a:xfrm>
            <a:off x="12363602" y="5943600"/>
            <a:ext cx="4800600" cy="11146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2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진단 · 요양 직접 제공이 아닌</a:t>
            </a:r>
            <a:pPr algn="l" indent="0" marL="0">
              <a:lnSpc>
                <a:spcPct val="130000"/>
              </a:lnSpc>
              <a:buNone/>
            </a:pPr>
            <a:endParaRPr lang="en-US" sz="225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22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 정리 · 선택지 비교 ·</a:t>
            </a:r>
            <a:pPr algn="l" indent="0" marL="0">
              <a:lnSpc>
                <a:spcPct val="130000"/>
              </a:lnSpc>
              <a:buNone/>
            </a:pPr>
            <a:endParaRPr lang="en-US" sz="225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22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다음 행동 준비</a:t>
            </a:r>
            <a:endParaRPr lang="en-US" sz="2250" dirty="0"/>
          </a:p>
        </p:txBody>
      </p:sp>
      <p:sp>
        <p:nvSpPr>
          <p:cNvPr id="22" name="Text 19"/>
          <p:cNvSpPr txBox="1"/>
          <p:nvPr/>
        </p:nvSpPr>
        <p:spPr>
          <a:xfrm>
            <a:off x="12363602" y="7594092"/>
            <a:ext cx="4800600" cy="54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2A4A3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산출물은 판단 가능한 결과입니다.</a:t>
            </a:r>
            <a:pPr algn="l" indent="0" marL="0">
              <a:lnSpc>
                <a:spcPts val="2025"/>
              </a:lnSpc>
              <a:buNone/>
            </a:pPr>
            <a:endParaRPr lang="en-US" sz="1350" dirty="0"/>
          </a:p>
          <a:p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2A4A3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진단 · 인력 알선은 제공하지 않습니다.</a:t>
            </a:r>
            <a:endParaRPr lang="en-US" sz="1350" dirty="0"/>
          </a:p>
        </p:txBody>
      </p:sp>
      <p:sp>
        <p:nvSpPr>
          <p:cNvPr id="23" name="Text 20"/>
          <p:cNvSpPr txBox="1"/>
          <p:nvPr/>
        </p:nvSpPr>
        <p:spPr>
          <a:xfrm>
            <a:off x="838505" y="9620402"/>
            <a:ext cx="10478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Slide 02 of 17 · 사업검토판 v0.8</a:t>
            </a:r>
            <a:endParaRPr lang="en-US" sz="975" dirty="0"/>
          </a:p>
        </p:txBody>
      </p:sp>
      <p:sp>
        <p:nvSpPr>
          <p:cNvPr id="24" name="Text 21"/>
          <p:cNvSpPr txBox="1"/>
          <p:nvPr/>
        </p:nvSpPr>
        <p:spPr>
          <a:xfrm>
            <a:off x="12191695" y="9620402"/>
            <a:ext cx="52578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2026-10-08</a:t>
            </a:r>
            <a:endParaRPr lang="en-US" sz="97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d944d673064aed7adb5b7f1d31c5bf8f.png">    </p:cNvPr>
          <p:cNvPicPr>
            <a:picLocks noChangeAspect="1"/>
          </p:cNvPicPr>
          <p:nvPr/>
        </p:nvPicPr>
        <p:blipFill>
          <a:blip r:embed="rId1"/>
          <a:srcRect l="0" r="0" t="-400" b="-400"/>
          <a:stretch/>
        </p:blipFill>
        <p:spPr>
          <a:xfrm>
            <a:off x="0" y="0"/>
            <a:ext cx="18288000" cy="576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38505" y="2857500"/>
            <a:ext cx="8324698" cy="6305702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9448495" y="2857500"/>
            <a:ext cx="8001000" cy="6286500"/>
          </a:xfrm>
          <a:prstGeom prst="rect">
            <a:avLst/>
          </a:prstGeom>
          <a:solidFill>
            <a:srgbClr val="1F3D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38505" y="495605"/>
            <a:ext cx="104781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spc="231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 · 보호자가 돈을 내는 문제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838505" y="875995"/>
            <a:ext cx="14287500" cy="6766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4500" b="1" spc="-45" kern="0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정보보다 중요한 것은 다음 행동입니다</a:t>
            </a:r>
            <a:endParaRPr lang="en-US" sz="4500" dirty="0"/>
          </a:p>
        </p:txBody>
      </p:sp>
      <p:sp>
        <p:nvSpPr>
          <p:cNvPr id="7" name="Text 4"/>
          <p:cNvSpPr txBox="1"/>
          <p:nvPr/>
        </p:nvSpPr>
        <p:spPr>
          <a:xfrm>
            <a:off x="838505" y="2018995"/>
            <a:ext cx="14287500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검색 · 전화 · 비교에 쓰는 시간을 줄이고, 가족이 무엇부터 해야 할지 정리하는 데 비용이 발생합니다.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1143000" y="3124505"/>
            <a:ext cx="5715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보호자가 마주하는 문제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1143000" y="3504895"/>
            <a:ext cx="7696505" cy="4096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한꺼번에 확인해야 할 것이 너무 많습니다</a:t>
            </a:r>
            <a:endParaRPr lang="en-US" sz="2550" dirty="0"/>
          </a:p>
        </p:txBody>
      </p:sp>
      <p:sp>
        <p:nvSpPr>
          <p:cNvPr id="10" name="Shape 7"/>
          <p:cNvSpPr/>
          <p:nvPr/>
        </p:nvSpPr>
        <p:spPr>
          <a:xfrm>
            <a:off x="1143000" y="5124298"/>
            <a:ext cx="7696505" cy="9144"/>
          </a:xfrm>
          <a:prstGeom prst="rect">
            <a:avLst/>
          </a:prstGeom>
          <a:solidFill>
            <a:srgbClr val="DCD4BA"/>
          </a:solidFill>
          <a:ln w="12700">
            <a:solidFill>
              <a:srgbClr val="DCD4BA">
                <a:alpha val="0"/>
              </a:srgbClr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1143000" y="4552798"/>
            <a:ext cx="314554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spc="189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P-1</a:t>
            </a:r>
            <a:endParaRPr lang="en-US" sz="1050" dirty="0"/>
          </a:p>
        </p:txBody>
      </p:sp>
      <p:sp>
        <p:nvSpPr>
          <p:cNvPr id="12" name="Text 9"/>
          <p:cNvSpPr txBox="1"/>
          <p:nvPr/>
        </p:nvSpPr>
        <p:spPr>
          <a:xfrm>
            <a:off x="1626718" y="4552798"/>
            <a:ext cx="8338414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퇴원 · 요양등급 · 방문서비스 · 주간보호 정보를 한꺼번에 확인해야 합니다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1143000" y="5907938"/>
            <a:ext cx="7696505" cy="9144"/>
          </a:xfrm>
          <a:prstGeom prst="rect">
            <a:avLst/>
          </a:prstGeom>
          <a:solidFill>
            <a:srgbClr val="DCD4BA"/>
          </a:solidFill>
          <a:ln w="12700">
            <a:solidFill>
              <a:srgbClr val="DCD4BA">
                <a:alpha val="0"/>
              </a:srgbClr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1143000" y="5335524"/>
            <a:ext cx="314554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spc="189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P-2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1626718" y="5335524"/>
            <a:ext cx="6610198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가족이 직접 검색 · 전화 · 비교하기에는 시간이 부족합니다</a:t>
            </a:r>
            <a:endParaRPr lang="en-US" sz="1800" dirty="0"/>
          </a:p>
        </p:txBody>
      </p:sp>
      <p:sp>
        <p:nvSpPr>
          <p:cNvPr id="16" name="Text 13"/>
          <p:cNvSpPr txBox="1"/>
          <p:nvPr/>
        </p:nvSpPr>
        <p:spPr>
          <a:xfrm>
            <a:off x="1143000" y="6119165"/>
            <a:ext cx="314554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spc="189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P-3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1626718" y="6119165"/>
            <a:ext cx="4689958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누구에게 무엇을 물어봐야 하는지 모릅니다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9753905" y="3124505"/>
            <a:ext cx="5715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보호자가 필요로 하는 결과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>
            <a:off x="9753905" y="3504895"/>
            <a:ext cx="7392010" cy="4096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다섯 가지가 한 번에 정리되어야 합니다</a:t>
            </a:r>
            <a:endParaRPr lang="en-US" sz="2550" dirty="0"/>
          </a:p>
        </p:txBody>
      </p:sp>
      <p:sp>
        <p:nvSpPr>
          <p:cNvPr id="20" name="Text 17"/>
          <p:cNvSpPr txBox="1"/>
          <p:nvPr/>
        </p:nvSpPr>
        <p:spPr>
          <a:xfrm>
            <a:off x="9753905" y="4552798"/>
            <a:ext cx="3429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spc="189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R-1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10267798" y="4552798"/>
            <a:ext cx="6877202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현재 상황 요약</a:t>
            </a:r>
            <a:endParaRPr lang="en-US" sz="1650" dirty="0"/>
          </a:p>
        </p:txBody>
      </p:sp>
      <p:sp>
        <p:nvSpPr>
          <p:cNvPr id="22" name="Text 19"/>
          <p:cNvSpPr txBox="1"/>
          <p:nvPr/>
        </p:nvSpPr>
        <p:spPr>
          <a:xfrm>
            <a:off x="9753905" y="5017313"/>
            <a:ext cx="3429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spc="189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R-2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10267798" y="5017313"/>
            <a:ext cx="6877202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선택지 3개 비교</a:t>
            </a:r>
            <a:endParaRPr lang="en-US" sz="1650" dirty="0"/>
          </a:p>
        </p:txBody>
      </p:sp>
      <p:sp>
        <p:nvSpPr>
          <p:cNvPr id="24" name="Text 21"/>
          <p:cNvSpPr txBox="1"/>
          <p:nvPr/>
        </p:nvSpPr>
        <p:spPr>
          <a:xfrm>
            <a:off x="9753905" y="5482742"/>
            <a:ext cx="3429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spc="189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R-3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10267798" y="5482742"/>
            <a:ext cx="6877202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먼저 확인할 조건</a:t>
            </a:r>
            <a:endParaRPr lang="en-US" sz="1650" dirty="0"/>
          </a:p>
        </p:txBody>
      </p:sp>
      <p:sp>
        <p:nvSpPr>
          <p:cNvPr id="26" name="Text 23"/>
          <p:cNvSpPr txBox="1"/>
          <p:nvPr/>
        </p:nvSpPr>
        <p:spPr>
          <a:xfrm>
            <a:off x="9753905" y="5947258"/>
            <a:ext cx="3429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spc="189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R-4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10267798" y="5947258"/>
            <a:ext cx="6877202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기관에 물어볼 질문</a:t>
            </a:r>
            <a:endParaRPr lang="en-US" sz="1650" dirty="0"/>
          </a:p>
        </p:txBody>
      </p:sp>
      <p:sp>
        <p:nvSpPr>
          <p:cNvPr id="28" name="Text 25"/>
          <p:cNvSpPr txBox="1"/>
          <p:nvPr/>
        </p:nvSpPr>
        <p:spPr>
          <a:xfrm>
            <a:off x="9753905" y="6411773"/>
            <a:ext cx="3429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spc="189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R-5</a:t>
            </a:r>
            <a:endParaRPr lang="en-US" sz="1050" dirty="0"/>
          </a:p>
        </p:txBody>
      </p:sp>
      <p:sp>
        <p:nvSpPr>
          <p:cNvPr id="29" name="Text 26"/>
          <p:cNvSpPr txBox="1"/>
          <p:nvPr/>
        </p:nvSpPr>
        <p:spPr>
          <a:xfrm>
            <a:off x="10267798" y="6411773"/>
            <a:ext cx="6877202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가족이 나눠서 할 일</a:t>
            </a:r>
            <a:endParaRPr lang="en-US" sz="1650" dirty="0"/>
          </a:p>
        </p:txBody>
      </p:sp>
      <p:sp>
        <p:nvSpPr>
          <p:cNvPr id="30" name="Text 27"/>
          <p:cNvSpPr txBox="1"/>
          <p:nvPr/>
        </p:nvSpPr>
        <p:spPr>
          <a:xfrm>
            <a:off x="838505" y="9620402"/>
            <a:ext cx="10478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Slide 03 of 17 · 사업검토판 v0.8 · P = 문제 R = 결과</a:t>
            </a:r>
            <a:endParaRPr lang="en-US" sz="975" dirty="0"/>
          </a:p>
        </p:txBody>
      </p:sp>
      <p:sp>
        <p:nvSpPr>
          <p:cNvPr id="31" name="Text 28"/>
          <p:cNvSpPr txBox="1"/>
          <p:nvPr/>
        </p:nvSpPr>
        <p:spPr>
          <a:xfrm>
            <a:off x="12191695" y="9620402"/>
            <a:ext cx="52578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2026-10-08</a:t>
            </a:r>
            <a:endParaRPr lang="en-US" sz="9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d944d673064aed7adb5b7f1d31c5bf8f.png">    </p:cNvPr>
          <p:cNvPicPr>
            <a:picLocks noChangeAspect="1"/>
          </p:cNvPicPr>
          <p:nvPr/>
        </p:nvPicPr>
        <p:blipFill>
          <a:blip r:embed="rId1"/>
          <a:srcRect l="0" r="0" t="-400" b="-400"/>
          <a:stretch/>
        </p:blipFill>
        <p:spPr>
          <a:xfrm>
            <a:off x="0" y="0"/>
            <a:ext cx="18288000" cy="576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38505" y="3161995"/>
            <a:ext cx="5391302" cy="5124298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pic>
        <p:nvPicPr>
          <p:cNvPr id="4" name="Image 1" descr="gen-dedup-39f7fb652fe92f50f64f84ef574a8374.png">    </p:cNvPr>
          <p:cNvPicPr>
            <a:picLocks noChangeAspect="1"/>
          </p:cNvPicPr>
          <p:nvPr/>
        </p:nvPicPr>
        <p:blipFill>
          <a:blip r:embed="rId2"/>
          <a:srcRect l="-2078" r="-2078" t="0" b="0"/>
          <a:stretch/>
        </p:blipFill>
        <p:spPr>
          <a:xfrm>
            <a:off x="1143000" y="5143500"/>
            <a:ext cx="4762195" cy="9144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6458407" y="3161995"/>
            <a:ext cx="5391302" cy="5124298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pic>
        <p:nvPicPr>
          <p:cNvPr id="6" name="Image 2" descr="gen-dedup-39f7fb652fe92f50f64f84ef574a8374.png">    </p:cNvPr>
          <p:cNvPicPr>
            <a:picLocks noChangeAspect="1"/>
          </p:cNvPicPr>
          <p:nvPr/>
        </p:nvPicPr>
        <p:blipFill>
          <a:blip r:embed="rId3"/>
          <a:srcRect l="-2078" r="-2078" t="0" b="0"/>
          <a:stretch/>
        </p:blipFill>
        <p:spPr>
          <a:xfrm>
            <a:off x="6762902" y="5143500"/>
            <a:ext cx="4762195" cy="9144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12077395" y="3161995"/>
            <a:ext cx="5410505" cy="5143500"/>
          </a:xfrm>
          <a:prstGeom prst="rect">
            <a:avLst/>
          </a:prstGeom>
          <a:solidFill>
            <a:srgbClr val="FBF7EB"/>
          </a:solidFill>
          <a:ln w="25400">
            <a:solidFill>
              <a:srgbClr val="1F3D2D"/>
            </a:solidFill>
            <a:prstDash val="solid"/>
          </a:ln>
        </p:spPr>
      </p:sp>
      <p:pic>
        <p:nvPicPr>
          <p:cNvPr id="8" name="Image 3" descr="gen-dedup-39f7fb652fe92f50f64f84ef574a8374.png">    </p:cNvPr>
          <p:cNvPicPr>
            <a:picLocks noChangeAspect="1"/>
          </p:cNvPicPr>
          <p:nvPr/>
        </p:nvPicPr>
        <p:blipFill>
          <a:blip r:embed="rId4"/>
          <a:srcRect l="-2078" r="-2078" t="0" b="0"/>
          <a:stretch/>
        </p:blipFill>
        <p:spPr>
          <a:xfrm>
            <a:off x="12382805" y="5143500"/>
            <a:ext cx="4762195" cy="9144"/>
          </a:xfrm>
          <a:prstGeom prst="rect">
            <a:avLst/>
          </a:prstGeom>
        </p:spPr>
      </p:pic>
      <p:sp>
        <p:nvSpPr>
          <p:cNvPr id="9" name="Shape 3"/>
          <p:cNvSpPr/>
          <p:nvPr/>
        </p:nvSpPr>
        <p:spPr>
          <a:xfrm>
            <a:off x="838505" y="8572500"/>
            <a:ext cx="16611905" cy="705002"/>
          </a:xfrm>
          <a:prstGeom prst="rect">
            <a:avLst/>
          </a:prstGeom>
          <a:solidFill>
            <a:srgbClr val="E8D4C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Text 4"/>
          <p:cNvSpPr txBox="1"/>
          <p:nvPr/>
        </p:nvSpPr>
        <p:spPr>
          <a:xfrm>
            <a:off x="838505" y="495605"/>
            <a:ext cx="104781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spc="231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 · 유료 결과물 3종 · 검토 가격</a:t>
            </a:r>
            <a:endParaRPr lang="en-US" sz="1050" dirty="0"/>
          </a:p>
        </p:txBody>
      </p:sp>
      <p:sp>
        <p:nvSpPr>
          <p:cNvPr id="11" name="Text 5"/>
          <p:cNvSpPr txBox="1"/>
          <p:nvPr/>
        </p:nvSpPr>
        <p:spPr>
          <a:xfrm>
            <a:off x="838505" y="875995"/>
            <a:ext cx="16528694" cy="6574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4350" b="1" spc="-43" kern="0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구매하는 것은 정보가 아니라 판단 가능한 결과입니다</a:t>
            </a:r>
            <a:endParaRPr lang="en-US" sz="4350" dirty="0"/>
          </a:p>
        </p:txBody>
      </p:sp>
      <p:sp>
        <p:nvSpPr>
          <p:cNvPr id="12" name="Text 6"/>
          <p:cNvSpPr txBox="1"/>
          <p:nvPr/>
        </p:nvSpPr>
        <p:spPr>
          <a:xfrm>
            <a:off x="838505" y="1981505"/>
            <a:ext cx="14287500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세 가지 결과물은 깊이와 가격만 다릅니다. 모두 검토용 가격이며 확정 판매가는 없습니다.</a:t>
            </a:r>
            <a:endParaRPr lang="en-US" sz="1800" dirty="0"/>
          </a:p>
        </p:txBody>
      </p:sp>
      <p:sp>
        <p:nvSpPr>
          <p:cNvPr id="13" name="Text 7"/>
          <p:cNvSpPr txBox="1"/>
          <p:nvPr/>
        </p:nvSpPr>
        <p:spPr>
          <a:xfrm>
            <a:off x="12191695" y="2743200"/>
            <a:ext cx="52578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검토 가격 · 가상 사례 기준</a:t>
            </a:r>
            <a:endParaRPr lang="en-US" sz="975" dirty="0"/>
          </a:p>
        </p:txBody>
      </p:sp>
      <p:sp>
        <p:nvSpPr>
          <p:cNvPr id="14" name="Text 8"/>
          <p:cNvSpPr txBox="1"/>
          <p:nvPr/>
        </p:nvSpPr>
        <p:spPr>
          <a:xfrm>
            <a:off x="1143000" y="3448202"/>
            <a:ext cx="28575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spc="180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상품 01 · entry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1143000" y="3733495"/>
            <a:ext cx="476311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상황판단 리포트</a:t>
            </a:r>
            <a:endParaRPr lang="en-US" sz="2250" dirty="0"/>
          </a:p>
        </p:txBody>
      </p:sp>
      <p:sp>
        <p:nvSpPr>
          <p:cNvPr id="16" name="Text 10"/>
          <p:cNvSpPr txBox="1"/>
          <p:nvPr/>
        </p:nvSpPr>
        <p:spPr>
          <a:xfrm>
            <a:off x="1143000" y="4438498"/>
            <a:ext cx="4763110" cy="5815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150" b="1" spc="-31" kern="0" dirty="0">
                <a:solidFill>
                  <a:srgbClr val="17332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3만원</a:t>
            </a:r>
            <a:pPr algn="l" indent="0" marL="0">
              <a:buNone/>
            </a:pPr>
            <a:r>
              <a:rPr lang="en-US" sz="1350" b="1" spc="-31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(검토용)</a:t>
            </a:r>
            <a:endParaRPr lang="en-US" sz="3150" dirty="0"/>
          </a:p>
        </p:txBody>
      </p:sp>
      <p:sp>
        <p:nvSpPr>
          <p:cNvPr id="17" name="Text 11"/>
          <p:cNvSpPr txBox="1"/>
          <p:nvPr/>
        </p:nvSpPr>
        <p:spPr>
          <a:xfrm>
            <a:off x="1143000" y="5315407"/>
            <a:ext cx="4763110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상황 요약 · 긴급도</a:t>
            </a:r>
            <a:endParaRPr lang="en-US" sz="1500" dirty="0"/>
          </a:p>
        </p:txBody>
      </p:sp>
      <p:sp>
        <p:nvSpPr>
          <p:cNvPr id="18" name="Text 12"/>
          <p:cNvSpPr txBox="1"/>
          <p:nvPr/>
        </p:nvSpPr>
        <p:spPr>
          <a:xfrm>
            <a:off x="1143000" y="5667451"/>
            <a:ext cx="4763110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선택지 · 다음 행동</a:t>
            </a:r>
            <a:endParaRPr lang="en-US" sz="1500" dirty="0"/>
          </a:p>
        </p:txBody>
      </p:sp>
      <p:sp>
        <p:nvSpPr>
          <p:cNvPr id="19" name="Text 13"/>
          <p:cNvSpPr txBox="1"/>
          <p:nvPr/>
        </p:nvSpPr>
        <p:spPr>
          <a:xfrm>
            <a:off x="1143000" y="6019495"/>
            <a:ext cx="4763110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기관 질문 5개</a:t>
            </a:r>
            <a:endParaRPr lang="en-US" sz="1500" dirty="0"/>
          </a:p>
        </p:txBody>
      </p:sp>
      <p:sp>
        <p:nvSpPr>
          <p:cNvPr id="20" name="Text 14"/>
          <p:cNvSpPr txBox="1"/>
          <p:nvPr/>
        </p:nvSpPr>
        <p:spPr>
          <a:xfrm>
            <a:off x="1143000" y="6372454"/>
            <a:ext cx="4763110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보호자가 1회 읽고 흐름을 잡는 용도</a:t>
            </a:r>
            <a:endParaRPr lang="en-US" sz="1500" dirty="0"/>
          </a:p>
        </p:txBody>
      </p:sp>
      <p:sp>
        <p:nvSpPr>
          <p:cNvPr id="21" name="Text 15"/>
          <p:cNvSpPr txBox="1"/>
          <p:nvPr/>
        </p:nvSpPr>
        <p:spPr>
          <a:xfrm>
            <a:off x="6762902" y="3448202"/>
            <a:ext cx="28575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spc="180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상품 02 · comparison</a:t>
            </a:r>
            <a:endParaRPr lang="en-US" sz="900" dirty="0"/>
          </a:p>
        </p:txBody>
      </p:sp>
      <p:sp>
        <p:nvSpPr>
          <p:cNvPr id="22" name="Text 16"/>
          <p:cNvSpPr txBox="1"/>
          <p:nvPr/>
        </p:nvSpPr>
        <p:spPr>
          <a:xfrm>
            <a:off x="6762902" y="3733495"/>
            <a:ext cx="476311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선택지 비교 리포트</a:t>
            </a:r>
            <a:endParaRPr lang="en-US" sz="2250" dirty="0"/>
          </a:p>
        </p:txBody>
      </p:sp>
      <p:sp>
        <p:nvSpPr>
          <p:cNvPr id="23" name="Text 17"/>
          <p:cNvSpPr txBox="1"/>
          <p:nvPr/>
        </p:nvSpPr>
        <p:spPr>
          <a:xfrm>
            <a:off x="6762902" y="4438498"/>
            <a:ext cx="4763110" cy="5815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150" b="1" spc="-31" kern="0" dirty="0">
                <a:solidFill>
                  <a:srgbClr val="17332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5만원</a:t>
            </a:r>
            <a:pPr algn="l" indent="0" marL="0">
              <a:buNone/>
            </a:pPr>
            <a:r>
              <a:rPr lang="en-US" sz="1350" b="1" spc="-31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(검토용)</a:t>
            </a:r>
            <a:endParaRPr lang="en-US" sz="3150" dirty="0"/>
          </a:p>
        </p:txBody>
      </p:sp>
      <p:sp>
        <p:nvSpPr>
          <p:cNvPr id="24" name="Text 18"/>
          <p:cNvSpPr txBox="1"/>
          <p:nvPr/>
        </p:nvSpPr>
        <p:spPr>
          <a:xfrm>
            <a:off x="6762902" y="5315407"/>
            <a:ext cx="4763110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선택지 3개 비교</a:t>
            </a:r>
            <a:endParaRPr lang="en-US" sz="1500" dirty="0"/>
          </a:p>
        </p:txBody>
      </p:sp>
      <p:sp>
        <p:nvSpPr>
          <p:cNvPr id="25" name="Text 19"/>
          <p:cNvSpPr txBox="1"/>
          <p:nvPr/>
        </p:nvSpPr>
        <p:spPr>
          <a:xfrm>
            <a:off x="6762902" y="5667451"/>
            <a:ext cx="4763110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비용 범위 · 장단점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6762902" y="6019495"/>
            <a:ext cx="4763110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가족 공유용 요약</a:t>
            </a:r>
            <a:endParaRPr lang="en-US" sz="1500" dirty="0"/>
          </a:p>
        </p:txBody>
      </p:sp>
      <p:sp>
        <p:nvSpPr>
          <p:cNvPr id="27" name="Text 21"/>
          <p:cNvSpPr txBox="1"/>
          <p:nvPr/>
        </p:nvSpPr>
        <p:spPr>
          <a:xfrm>
            <a:off x="6762902" y="6372454"/>
            <a:ext cx="4763110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가족 회의용 1장으로 정리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12382805" y="3448202"/>
            <a:ext cx="476311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spc="180" kern="0" dirty="0">
                <a:solidFill>
                  <a:srgbClr val="1F3D2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상품 03 · execution-ready</a:t>
            </a:r>
            <a:endParaRPr lang="en-US" sz="900" dirty="0"/>
          </a:p>
        </p:txBody>
      </p:sp>
      <p:sp>
        <p:nvSpPr>
          <p:cNvPr id="29" name="Text 23"/>
          <p:cNvSpPr txBox="1"/>
          <p:nvPr/>
        </p:nvSpPr>
        <p:spPr>
          <a:xfrm>
            <a:off x="12382805" y="3733495"/>
            <a:ext cx="476311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실행준비 패키지</a:t>
            </a:r>
            <a:endParaRPr lang="en-US" sz="2250" dirty="0"/>
          </a:p>
        </p:txBody>
      </p:sp>
      <p:sp>
        <p:nvSpPr>
          <p:cNvPr id="30" name="Text 24"/>
          <p:cNvSpPr txBox="1"/>
          <p:nvPr/>
        </p:nvSpPr>
        <p:spPr>
          <a:xfrm>
            <a:off x="12382805" y="4438498"/>
            <a:ext cx="4763110" cy="5815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150" b="1" spc="-31" kern="0" dirty="0">
                <a:solidFill>
                  <a:srgbClr val="17332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10만원</a:t>
            </a:r>
            <a:pPr algn="l" indent="0" marL="0">
              <a:buNone/>
            </a:pPr>
            <a:r>
              <a:rPr lang="en-US" sz="1350" b="1" spc="-31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(검토용)</a:t>
            </a:r>
            <a:endParaRPr lang="en-US" sz="3150" dirty="0"/>
          </a:p>
        </p:txBody>
      </p:sp>
      <p:sp>
        <p:nvSpPr>
          <p:cNvPr id="31" name="Text 25"/>
          <p:cNvSpPr txBox="1"/>
          <p:nvPr/>
        </p:nvSpPr>
        <p:spPr>
          <a:xfrm>
            <a:off x="12382805" y="5315407"/>
            <a:ext cx="4763110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문의 문안 · 전화 질문지</a:t>
            </a:r>
            <a:endParaRPr lang="en-US" sz="1500" dirty="0"/>
          </a:p>
        </p:txBody>
      </p:sp>
      <p:sp>
        <p:nvSpPr>
          <p:cNvPr id="32" name="Text 26"/>
          <p:cNvSpPr txBox="1"/>
          <p:nvPr/>
        </p:nvSpPr>
        <p:spPr>
          <a:xfrm>
            <a:off x="12382805" y="5667451"/>
            <a:ext cx="4763110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서류 체크리스트</a:t>
            </a:r>
            <a:endParaRPr lang="en-US" sz="1500" dirty="0"/>
          </a:p>
        </p:txBody>
      </p:sp>
      <p:sp>
        <p:nvSpPr>
          <p:cNvPr id="33" name="Text 27"/>
          <p:cNvSpPr txBox="1"/>
          <p:nvPr/>
        </p:nvSpPr>
        <p:spPr>
          <a:xfrm>
            <a:off x="12382805" y="6019495"/>
            <a:ext cx="4763110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7일 후속 계획</a:t>
            </a:r>
            <a:endParaRPr lang="en-US" sz="1500" dirty="0"/>
          </a:p>
        </p:txBody>
      </p:sp>
      <p:sp>
        <p:nvSpPr>
          <p:cNvPr id="34" name="Text 28"/>
          <p:cNvSpPr txBox="1"/>
          <p:nvPr/>
        </p:nvSpPr>
        <p:spPr>
          <a:xfrm>
            <a:off x="12382805" y="6372454"/>
            <a:ext cx="4763110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실행 다음 날까지 끝내는 용도</a:t>
            </a:r>
            <a:endParaRPr lang="en-US" sz="1500" dirty="0"/>
          </a:p>
        </p:txBody>
      </p:sp>
      <p:sp>
        <p:nvSpPr>
          <p:cNvPr id="35" name="Text 29"/>
          <p:cNvSpPr txBox="1"/>
          <p:nvPr/>
        </p:nvSpPr>
        <p:spPr>
          <a:xfrm>
            <a:off x="1143000" y="8762695"/>
            <a:ext cx="190561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spc="180" kern="0" dirty="0">
                <a:solidFill>
                  <a:srgbClr val="B8583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검토용 가격</a:t>
            </a:r>
            <a:endParaRPr lang="en-US" sz="900" dirty="0"/>
          </a:p>
        </p:txBody>
      </p:sp>
      <p:sp>
        <p:nvSpPr>
          <p:cNvPr id="36" name="Text 30"/>
          <p:cNvSpPr txBox="1"/>
          <p:nvPr/>
        </p:nvSpPr>
        <p:spPr>
          <a:xfrm>
            <a:off x="3238805" y="8744407"/>
            <a:ext cx="1390711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위 가격은 확정 판매가가 아닙니다. 실제 결제 · 작업시간 · 원가 · 재이용 자료가 아직 없기 때문에, 다음 단계에서 보호자 10명 안팎 인터뷰와 함께 다시 검토합니다.</a:t>
            </a:r>
            <a:endParaRPr lang="en-US" sz="1350" dirty="0"/>
          </a:p>
        </p:txBody>
      </p:sp>
      <p:sp>
        <p:nvSpPr>
          <p:cNvPr id="37" name="Text 31"/>
          <p:cNvSpPr txBox="1"/>
          <p:nvPr/>
        </p:nvSpPr>
        <p:spPr>
          <a:xfrm>
            <a:off x="838505" y="9620402"/>
            <a:ext cx="10478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Slide 04 of 17 · 사업검토판 v0.8</a:t>
            </a:r>
            <a:endParaRPr lang="en-US" sz="975" dirty="0"/>
          </a:p>
        </p:txBody>
      </p:sp>
      <p:sp>
        <p:nvSpPr>
          <p:cNvPr id="38" name="Text 32"/>
          <p:cNvSpPr txBox="1"/>
          <p:nvPr/>
        </p:nvSpPr>
        <p:spPr>
          <a:xfrm>
            <a:off x="12191695" y="9620402"/>
            <a:ext cx="52578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2026-10-08</a:t>
            </a:r>
            <a:endParaRPr lang="en-US" sz="9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d944d673064aed7adb5b7f1d31c5bf8f.png">    </p:cNvPr>
          <p:cNvPicPr>
            <a:picLocks noChangeAspect="1"/>
          </p:cNvPicPr>
          <p:nvPr/>
        </p:nvPicPr>
        <p:blipFill>
          <a:blip r:embed="rId1"/>
          <a:srcRect l="0" r="0" t="-400" b="-400"/>
          <a:stretch/>
        </p:blipFill>
        <p:spPr>
          <a:xfrm>
            <a:off x="0" y="0"/>
            <a:ext cx="18288000" cy="576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38505" y="2819095"/>
            <a:ext cx="2495398" cy="1352398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3504895" y="2819095"/>
            <a:ext cx="2495398" cy="1352398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172200" y="2819095"/>
            <a:ext cx="2495398" cy="1352398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839505" y="2819095"/>
            <a:ext cx="2495398" cy="1352398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1505895" y="2819095"/>
            <a:ext cx="2495398" cy="1352398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4173200" y="2819095"/>
            <a:ext cx="3276295" cy="1333195"/>
          </a:xfrm>
          <a:prstGeom prst="rect">
            <a:avLst/>
          </a:prstGeom>
          <a:solidFill>
            <a:srgbClr val="1F3D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9" name="Image 1" descr="gen-dedup-73759b3cbef800c1353f78e01b9f843f.png">    </p:cNvPr>
          <p:cNvPicPr>
            <a:picLocks noChangeAspect="1"/>
          </p:cNvPicPr>
          <p:nvPr/>
        </p:nvPicPr>
        <p:blipFill>
          <a:blip r:embed="rId2"/>
          <a:srcRect l="0" r="0" t="-481" b="-481"/>
          <a:stretch/>
        </p:blipFill>
        <p:spPr>
          <a:xfrm>
            <a:off x="3314700" y="3429000"/>
            <a:ext cx="190195" cy="19202"/>
          </a:xfrm>
          <a:prstGeom prst="rect">
            <a:avLst/>
          </a:prstGeom>
        </p:spPr>
      </p:pic>
      <p:pic>
        <p:nvPicPr>
          <p:cNvPr id="10" name="Image 2" descr="gen-dedup-73759b3cbef800c1353f78e01b9f843f.png">    </p:cNvPr>
          <p:cNvPicPr>
            <a:picLocks noChangeAspect="1"/>
          </p:cNvPicPr>
          <p:nvPr/>
        </p:nvPicPr>
        <p:blipFill>
          <a:blip r:embed="rId3"/>
          <a:srcRect l="0" r="0" t="-481" b="-481"/>
          <a:stretch/>
        </p:blipFill>
        <p:spPr>
          <a:xfrm>
            <a:off x="5982005" y="3429000"/>
            <a:ext cx="190195" cy="19202"/>
          </a:xfrm>
          <a:prstGeom prst="rect">
            <a:avLst/>
          </a:prstGeom>
        </p:spPr>
      </p:pic>
      <p:pic>
        <p:nvPicPr>
          <p:cNvPr id="11" name="Image 3" descr="gen-dedup-73759b3cbef800c1353f78e01b9f843f.png">    </p:cNvPr>
          <p:cNvPicPr>
            <a:picLocks noChangeAspect="1"/>
          </p:cNvPicPr>
          <p:nvPr/>
        </p:nvPicPr>
        <p:blipFill>
          <a:blip r:embed="rId4"/>
          <a:srcRect l="0" r="0" t="-481" b="-481"/>
          <a:stretch/>
        </p:blipFill>
        <p:spPr>
          <a:xfrm>
            <a:off x="8648395" y="3429000"/>
            <a:ext cx="190195" cy="19202"/>
          </a:xfrm>
          <a:prstGeom prst="rect">
            <a:avLst/>
          </a:prstGeom>
        </p:spPr>
      </p:pic>
      <p:pic>
        <p:nvPicPr>
          <p:cNvPr id="12" name="Image 4" descr="gen-dedup-73759b3cbef800c1353f78e01b9f843f.png">    </p:cNvPr>
          <p:cNvPicPr>
            <a:picLocks noChangeAspect="1"/>
          </p:cNvPicPr>
          <p:nvPr/>
        </p:nvPicPr>
        <p:blipFill>
          <a:blip r:embed="rId5"/>
          <a:srcRect l="0" r="0" t="-481" b="-481"/>
          <a:stretch/>
        </p:blipFill>
        <p:spPr>
          <a:xfrm>
            <a:off x="11315700" y="3429000"/>
            <a:ext cx="190195" cy="19202"/>
          </a:xfrm>
          <a:prstGeom prst="rect">
            <a:avLst/>
          </a:prstGeom>
        </p:spPr>
      </p:pic>
      <p:pic>
        <p:nvPicPr>
          <p:cNvPr id="13" name="Image 5" descr="gen-dedup-73759b3cbef800c1353f78e01b9f843f.png">    </p:cNvPr>
          <p:cNvPicPr>
            <a:picLocks noChangeAspect="1"/>
          </p:cNvPicPr>
          <p:nvPr/>
        </p:nvPicPr>
        <p:blipFill>
          <a:blip r:embed="rId6"/>
          <a:srcRect l="0" r="0" t="-481" b="-481"/>
          <a:stretch/>
        </p:blipFill>
        <p:spPr>
          <a:xfrm>
            <a:off x="13983005" y="3429000"/>
            <a:ext cx="190195" cy="19202"/>
          </a:xfrm>
          <a:prstGeom prst="rect">
            <a:avLst/>
          </a:prstGeom>
        </p:spPr>
      </p:pic>
      <p:sp>
        <p:nvSpPr>
          <p:cNvPr id="14" name="Text 6"/>
          <p:cNvSpPr txBox="1"/>
          <p:nvPr/>
        </p:nvSpPr>
        <p:spPr>
          <a:xfrm>
            <a:off x="838505" y="495605"/>
            <a:ext cx="104781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spc="231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 · 운영 구조와 매출 계산 예시</a:t>
            </a:r>
            <a:endParaRPr lang="en-US" sz="1050" dirty="0"/>
          </a:p>
        </p:txBody>
      </p:sp>
      <p:sp>
        <p:nvSpPr>
          <p:cNvPr id="15" name="Text 7"/>
          <p:cNvSpPr txBox="1"/>
          <p:nvPr/>
        </p:nvSpPr>
        <p:spPr>
          <a:xfrm>
            <a:off x="838505" y="875995"/>
            <a:ext cx="14287500" cy="609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4050" b="1" spc="-40" kern="0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한 건의 요청이 어떤 결과물로 이어지는가</a:t>
            </a:r>
            <a:endParaRPr lang="en-US" sz="4050" dirty="0"/>
          </a:p>
        </p:txBody>
      </p:sp>
      <p:sp>
        <p:nvSpPr>
          <p:cNvPr id="16" name="Text 8"/>
          <p:cNvSpPr txBox="1"/>
          <p:nvPr/>
        </p:nvSpPr>
        <p:spPr>
          <a:xfrm>
            <a:off x="838505" y="1904695"/>
            <a:ext cx="14287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흐름은 6단계, 매출은 결제 건수 가정을 바꾼 3가지 시나리오로 계산합니다.</a:t>
            </a:r>
            <a:endParaRPr lang="en-US" sz="1650" dirty="0"/>
          </a:p>
        </p:txBody>
      </p:sp>
      <p:sp>
        <p:nvSpPr>
          <p:cNvPr id="17" name="Text 9"/>
          <p:cNvSpPr txBox="1"/>
          <p:nvPr/>
        </p:nvSpPr>
        <p:spPr>
          <a:xfrm>
            <a:off x="838505" y="2438705"/>
            <a:ext cx="5715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흐름 6단계</a:t>
            </a:r>
            <a:endParaRPr lang="en-US" sz="975" dirty="0"/>
          </a:p>
        </p:txBody>
      </p:sp>
      <p:sp>
        <p:nvSpPr>
          <p:cNvPr id="18" name="Text 10"/>
          <p:cNvSpPr txBox="1"/>
          <p:nvPr/>
        </p:nvSpPr>
        <p:spPr>
          <a:xfrm>
            <a:off x="1028700" y="2971800"/>
            <a:ext cx="1905610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825" spc="149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STEP 01</a:t>
            </a:r>
            <a:endParaRPr lang="en-US" sz="825" dirty="0"/>
          </a:p>
        </p:txBody>
      </p:sp>
      <p:sp>
        <p:nvSpPr>
          <p:cNvPr id="19" name="Text 11"/>
          <p:cNvSpPr txBox="1"/>
          <p:nvPr/>
        </p:nvSpPr>
        <p:spPr>
          <a:xfrm>
            <a:off x="1028700" y="3238805"/>
            <a:ext cx="2095805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요청 접수</a:t>
            </a:r>
            <a:endParaRPr lang="en-US" sz="1650" dirty="0"/>
          </a:p>
        </p:txBody>
      </p:sp>
      <p:sp>
        <p:nvSpPr>
          <p:cNvPr id="20" name="Text 12"/>
          <p:cNvSpPr txBox="1"/>
          <p:nvPr/>
        </p:nvSpPr>
        <p:spPr>
          <a:xfrm>
            <a:off x="1028700" y="3733495"/>
            <a:ext cx="2095805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2A4A3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보호자로부터 첫 요청을 받음</a:t>
            </a:r>
            <a:endParaRPr lang="en-US" sz="1050" dirty="0"/>
          </a:p>
        </p:txBody>
      </p:sp>
      <p:sp>
        <p:nvSpPr>
          <p:cNvPr id="21" name="Text 13"/>
          <p:cNvSpPr txBox="1"/>
          <p:nvPr/>
        </p:nvSpPr>
        <p:spPr>
          <a:xfrm>
            <a:off x="3696005" y="2971800"/>
            <a:ext cx="1905610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825" spc="149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STEP 02</a:t>
            </a:r>
            <a:endParaRPr lang="en-US" sz="825" dirty="0"/>
          </a:p>
        </p:txBody>
      </p:sp>
      <p:sp>
        <p:nvSpPr>
          <p:cNvPr id="22" name="Text 14"/>
          <p:cNvSpPr txBox="1"/>
          <p:nvPr/>
        </p:nvSpPr>
        <p:spPr>
          <a:xfrm>
            <a:off x="3696005" y="3238805"/>
            <a:ext cx="2095805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상황 정리</a:t>
            </a:r>
            <a:endParaRPr lang="en-US" sz="1650" dirty="0"/>
          </a:p>
        </p:txBody>
      </p:sp>
      <p:sp>
        <p:nvSpPr>
          <p:cNvPr id="23" name="Text 15"/>
          <p:cNvSpPr txBox="1"/>
          <p:nvPr/>
        </p:nvSpPr>
        <p:spPr>
          <a:xfrm>
            <a:off x="3696005" y="3733495"/>
            <a:ext cx="2095805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2A4A3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현재 상황을 1장 분량으로 정리</a:t>
            </a:r>
            <a:endParaRPr lang="en-US" sz="1050" dirty="0"/>
          </a:p>
        </p:txBody>
      </p:sp>
      <p:sp>
        <p:nvSpPr>
          <p:cNvPr id="24" name="Text 16"/>
          <p:cNvSpPr txBox="1"/>
          <p:nvPr/>
        </p:nvSpPr>
        <p:spPr>
          <a:xfrm>
            <a:off x="6362395" y="2971800"/>
            <a:ext cx="1905610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825" spc="149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STEP 03</a:t>
            </a:r>
            <a:endParaRPr lang="en-US" sz="825" dirty="0"/>
          </a:p>
        </p:txBody>
      </p:sp>
      <p:sp>
        <p:nvSpPr>
          <p:cNvPr id="25" name="Text 17"/>
          <p:cNvSpPr txBox="1"/>
          <p:nvPr/>
        </p:nvSpPr>
        <p:spPr>
          <a:xfrm>
            <a:off x="6362395" y="3238805"/>
            <a:ext cx="2095805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선택지 비교</a:t>
            </a:r>
            <a:endParaRPr lang="en-US" sz="1650" dirty="0"/>
          </a:p>
        </p:txBody>
      </p:sp>
      <p:sp>
        <p:nvSpPr>
          <p:cNvPr id="26" name="Text 18"/>
          <p:cNvSpPr txBox="1"/>
          <p:nvPr/>
        </p:nvSpPr>
        <p:spPr>
          <a:xfrm>
            <a:off x="6362395" y="3733495"/>
            <a:ext cx="2095805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2A4A3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선택지 3개를 정해 장단점 정리</a:t>
            </a:r>
            <a:endParaRPr lang="en-US" sz="1050" dirty="0"/>
          </a:p>
        </p:txBody>
      </p:sp>
      <p:sp>
        <p:nvSpPr>
          <p:cNvPr id="27" name="Text 19"/>
          <p:cNvSpPr txBox="1"/>
          <p:nvPr/>
        </p:nvSpPr>
        <p:spPr>
          <a:xfrm>
            <a:off x="9029700" y="2971800"/>
            <a:ext cx="1905610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825" spc="149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STEP 04</a:t>
            </a:r>
            <a:endParaRPr lang="en-US" sz="825" dirty="0"/>
          </a:p>
        </p:txBody>
      </p:sp>
      <p:sp>
        <p:nvSpPr>
          <p:cNvPr id="28" name="Text 20"/>
          <p:cNvSpPr txBox="1"/>
          <p:nvPr/>
        </p:nvSpPr>
        <p:spPr>
          <a:xfrm>
            <a:off x="9029700" y="3238805"/>
            <a:ext cx="2095805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기관 확인 질문</a:t>
            </a:r>
            <a:endParaRPr lang="en-US" sz="1650" dirty="0"/>
          </a:p>
        </p:txBody>
      </p:sp>
      <p:sp>
        <p:nvSpPr>
          <p:cNvPr id="29" name="Text 21"/>
          <p:cNvSpPr txBox="1"/>
          <p:nvPr/>
        </p:nvSpPr>
        <p:spPr>
          <a:xfrm>
            <a:off x="9029700" y="3733495"/>
            <a:ext cx="2095805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2A4A3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물어볼 질문 목록을 함께 정리</a:t>
            </a:r>
            <a:endParaRPr lang="en-US" sz="1050" dirty="0"/>
          </a:p>
        </p:txBody>
      </p:sp>
      <p:sp>
        <p:nvSpPr>
          <p:cNvPr id="30" name="Text 22"/>
          <p:cNvSpPr txBox="1"/>
          <p:nvPr/>
        </p:nvSpPr>
        <p:spPr>
          <a:xfrm>
            <a:off x="11697005" y="2971800"/>
            <a:ext cx="1905610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825" spc="149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STEP 05</a:t>
            </a:r>
            <a:endParaRPr lang="en-US" sz="825" dirty="0"/>
          </a:p>
        </p:txBody>
      </p:sp>
      <p:sp>
        <p:nvSpPr>
          <p:cNvPr id="31" name="Text 23"/>
          <p:cNvSpPr txBox="1"/>
          <p:nvPr/>
        </p:nvSpPr>
        <p:spPr>
          <a:xfrm>
            <a:off x="11697005" y="3238805"/>
            <a:ext cx="2095805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결과물 전달</a:t>
            </a:r>
            <a:endParaRPr lang="en-US" sz="1650" dirty="0"/>
          </a:p>
        </p:txBody>
      </p:sp>
      <p:sp>
        <p:nvSpPr>
          <p:cNvPr id="32" name="Text 24"/>
          <p:cNvSpPr txBox="1"/>
          <p:nvPr/>
        </p:nvSpPr>
        <p:spPr>
          <a:xfrm>
            <a:off x="11697005" y="3733495"/>
            <a:ext cx="2095805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2A4A3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선택한 상품의 결과물을 전달</a:t>
            </a:r>
            <a:endParaRPr lang="en-US" sz="1050" dirty="0"/>
          </a:p>
        </p:txBody>
      </p:sp>
      <p:sp>
        <p:nvSpPr>
          <p:cNvPr id="33" name="Text 25"/>
          <p:cNvSpPr txBox="1"/>
          <p:nvPr/>
        </p:nvSpPr>
        <p:spPr>
          <a:xfrm>
            <a:off x="14363395" y="2971800"/>
            <a:ext cx="1905610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825" spc="149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STEP 06</a:t>
            </a:r>
            <a:endParaRPr lang="en-US" sz="825" dirty="0"/>
          </a:p>
        </p:txBody>
      </p:sp>
      <p:sp>
        <p:nvSpPr>
          <p:cNvPr id="34" name="Text 26"/>
          <p:cNvSpPr txBox="1"/>
          <p:nvPr/>
        </p:nvSpPr>
        <p:spPr>
          <a:xfrm>
            <a:off x="14363395" y="3238805"/>
            <a:ext cx="285750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보호자 행동 확인</a:t>
            </a:r>
            <a:endParaRPr lang="en-US" sz="1650" dirty="0"/>
          </a:p>
        </p:txBody>
      </p:sp>
      <p:sp>
        <p:nvSpPr>
          <p:cNvPr id="35" name="Text 27"/>
          <p:cNvSpPr txBox="1"/>
          <p:nvPr/>
        </p:nvSpPr>
        <p:spPr>
          <a:xfrm>
            <a:off x="14363395" y="3733495"/>
            <a:ext cx="28575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B7C5AB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실제 행동과 결과를 다음 단계에 반영</a:t>
            </a:r>
            <a:endParaRPr lang="en-US" sz="1050" dirty="0"/>
          </a:p>
        </p:txBody>
      </p:sp>
      <p:sp>
        <p:nvSpPr>
          <p:cNvPr id="36" name="Text 28"/>
          <p:cNvSpPr txBox="1"/>
          <p:nvPr/>
        </p:nvSpPr>
        <p:spPr>
          <a:xfrm>
            <a:off x="838505" y="4496105"/>
            <a:ext cx="5715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월 매출 계산 예시 · 검토용 시나리오</a:t>
            </a:r>
            <a:endParaRPr lang="en-US" sz="975" dirty="0"/>
          </a:p>
        </p:txBody>
      </p:sp>
      <p:sp>
        <p:nvSpPr>
          <p:cNvPr id="37" name="Text 29"/>
          <p:cNvSpPr txBox="1"/>
          <p:nvPr/>
        </p:nvSpPr>
        <p:spPr>
          <a:xfrm>
            <a:off x="12191695" y="4496105"/>
            <a:ext cx="52578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목표 매출이 아닌 계산 예시</a:t>
            </a:r>
            <a:endParaRPr lang="en-US" sz="975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8505" y="4914900"/>
          <a:ext cx="16611905" cy="3172054"/>
        </p:xfrm>
        <a:graphic>
          <a:graphicData uri="http://schemas.openxmlformats.org/drawingml/2006/table">
            <a:tbl>
              <a:tblPr/>
              <a:tblGrid>
                <a:gridCol w="2286000"/>
                <a:gridCol w="4953305"/>
                <a:gridCol w="2667305"/>
                <a:gridCol w="3619195"/>
                <a:gridCol w="3086100"/>
              </a:tblGrid>
              <a:tr h="79301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75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구분</a:t>
                      </a:r>
                      <a:endParaRPr lang="en-US" sz="975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71907" marR="171907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75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결제 건수 예시</a:t>
                      </a:r>
                      <a:endParaRPr lang="en-US" sz="975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71907" marR="171907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75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월 매출 예시</a:t>
                      </a:r>
                      <a:endParaRPr lang="en-US" sz="975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71907" marR="171907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75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단가별 매출 비중 예시</a:t>
                      </a:r>
                      <a:endParaRPr lang="en-US" sz="975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71907" marR="171907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75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가정 표시</a:t>
                      </a:r>
                      <a:endParaRPr lang="en-US" sz="975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71907" marR="171907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30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1733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적은 이용</a:t>
                      </a:r>
                      <a:endParaRPr lang="en-US" sz="165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71907" marR="171907" marT="190195" marB="19019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30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3만원 5건 · 5만원 3건 · 10만원 2건</a:t>
                      </a:r>
                      <a:endParaRPr lang="en-US" sz="150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71907" marR="171907" marT="190195" marB="19019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100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50만원</a:t>
                      </a:r>
                      <a:endParaRPr lang="en-US" sz="2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71907" marR="171907" marT="190195" marB="19019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3만원 30% · 5만원 30%</a:t>
                      </a:r>
                      <a:pPr indent="0" marL="0">
                        <a:buNone/>
                      </a:pP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10만원 40%</a:t>
                      </a:r>
                      <a:endParaRPr lang="en-US" sz="1200" dirty="0"/>
                    </a:p>
                  </a:txBody>
                  <a:tcPr marL="171907" marR="171907" marT="190195" marB="19019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6E7E6A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검토용 시나리오</a:t>
                      </a:r>
                      <a:endParaRPr lang="en-US" sz="135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71907" marR="171907" marT="190195" marB="19019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30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1733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중간 이용</a:t>
                      </a:r>
                      <a:endParaRPr lang="en-US" sz="165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71907" marR="171907" marT="190195" marB="19019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30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3만원 15건 · 5만원 10건 · 10만원 5건</a:t>
                      </a:r>
                      <a:endParaRPr lang="en-US" sz="150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71907" marR="171907" marT="190195" marB="19019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100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145만원</a:t>
                      </a:r>
                      <a:endParaRPr lang="en-US" sz="2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71907" marR="171907" marT="190195" marB="19019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3만원 31% · 5만원 34%</a:t>
                      </a:r>
                      <a:pPr indent="0" marL="0">
                        <a:buNone/>
                      </a:pP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10만원 35%</a:t>
                      </a:r>
                      <a:endParaRPr lang="en-US" sz="1200" dirty="0"/>
                    </a:p>
                  </a:txBody>
                  <a:tcPr marL="171907" marR="171907" marT="190195" marB="19019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6E7E6A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검토용 시나리오</a:t>
                      </a:r>
                      <a:endParaRPr lang="en-US" sz="135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71907" marR="171907" marT="190195" marB="19019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30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1733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많은 이용</a:t>
                      </a:r>
                      <a:endParaRPr lang="en-US" sz="165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71907" marR="171907" marT="190195" marB="19019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30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3만원 30건 · 5만원 20건 · 10만원 10건</a:t>
                      </a:r>
                      <a:endParaRPr lang="en-US" sz="150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71907" marR="171907" marT="190195" marB="19019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100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290만원</a:t>
                      </a:r>
                      <a:endParaRPr lang="en-US" sz="21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71907" marR="171907" marT="190195" marB="19019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3만원 31% · 5만원 34%</a:t>
                      </a:r>
                      <a:pPr indent="0" marL="0">
                        <a:buNone/>
                      </a:pP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10만원 35%</a:t>
                      </a:r>
                      <a:endParaRPr lang="en-US" sz="1200" dirty="0"/>
                    </a:p>
                  </a:txBody>
                  <a:tcPr marL="171907" marR="171907" marT="190195" marB="19019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6E7E6A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검토용 시나리오</a:t>
                      </a:r>
                      <a:endParaRPr lang="en-US" sz="135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71907" marR="171907" marT="190195" marB="19019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9" name="Text 30"/>
          <p:cNvSpPr txBox="1"/>
          <p:nvPr/>
        </p:nvSpPr>
        <p:spPr>
          <a:xfrm>
            <a:off x="838505" y="8667598"/>
            <a:ext cx="16611905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A4A3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목표 매출이나 매출 전망이 아닙니다. 순이익은 작업시간 · 원가 · 고객 확보 비용을 측정한 뒤 계산합니다.</a:t>
            </a:r>
            <a:endParaRPr lang="en-US" sz="1350" dirty="0"/>
          </a:p>
        </p:txBody>
      </p:sp>
      <p:sp>
        <p:nvSpPr>
          <p:cNvPr id="40" name="Text 31"/>
          <p:cNvSpPr txBox="1"/>
          <p:nvPr/>
        </p:nvSpPr>
        <p:spPr>
          <a:xfrm>
            <a:off x="838505" y="9620402"/>
            <a:ext cx="10478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Slide 05 of 17 · 사업검토판 v0.8</a:t>
            </a:r>
            <a:endParaRPr lang="en-US" sz="975" dirty="0"/>
          </a:p>
        </p:txBody>
      </p:sp>
      <p:sp>
        <p:nvSpPr>
          <p:cNvPr id="41" name="Text 32"/>
          <p:cNvSpPr txBox="1"/>
          <p:nvPr/>
        </p:nvSpPr>
        <p:spPr>
          <a:xfrm>
            <a:off x="12191695" y="9620402"/>
            <a:ext cx="52578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2026-10-08</a:t>
            </a:r>
            <a:endParaRPr lang="en-US" sz="9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d944d673064aed7adb5b7f1d31c5bf8f.png">    </p:cNvPr>
          <p:cNvPicPr>
            <a:picLocks noChangeAspect="1"/>
          </p:cNvPicPr>
          <p:nvPr/>
        </p:nvPicPr>
        <p:blipFill>
          <a:blip r:embed="rId1"/>
          <a:srcRect l="0" r="0" t="-400" b="-400"/>
          <a:stretch/>
        </p:blipFill>
        <p:spPr>
          <a:xfrm>
            <a:off x="0" y="0"/>
            <a:ext cx="18288000" cy="576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38505" y="2590495"/>
            <a:ext cx="6687007" cy="6229807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7810805" y="2590495"/>
            <a:ext cx="9658807" cy="6229807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38505" y="495605"/>
            <a:ext cx="104781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spc="231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 · 개발 가능 범위와 비용 · 검토 범위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838505" y="875995"/>
            <a:ext cx="14287500" cy="609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4050" b="1" spc="-40" kern="0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단독 개발을 전제로 한 검토 범위</a:t>
            </a:r>
            <a:endParaRPr lang="en-US" sz="4050" dirty="0"/>
          </a:p>
        </p:txBody>
      </p:sp>
      <p:sp>
        <p:nvSpPr>
          <p:cNvPr id="7" name="Text 4"/>
          <p:cNvSpPr txBox="1"/>
          <p:nvPr/>
        </p:nvSpPr>
        <p:spPr>
          <a:xfrm>
            <a:off x="838505" y="1904695"/>
            <a:ext cx="14287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신종환이 단독으로 만들 수 있는 작업 안에서 단계별 비용과 기간을 검토합니다.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143000" y="2857500"/>
            <a:ext cx="5715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가능한 작업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1143000" y="3219602"/>
            <a:ext cx="6096305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6가지 범위 안에서 검토합니다</a:t>
            </a:r>
            <a:endParaRPr lang="en-US" sz="2250" dirty="0"/>
          </a:p>
        </p:txBody>
      </p:sp>
      <p:sp>
        <p:nvSpPr>
          <p:cNvPr id="10" name="Shape 7"/>
          <p:cNvSpPr/>
          <p:nvPr/>
        </p:nvSpPr>
        <p:spPr>
          <a:xfrm>
            <a:off x="1143000" y="4582058"/>
            <a:ext cx="6096305" cy="9144"/>
          </a:xfrm>
          <a:prstGeom prst="rect">
            <a:avLst/>
          </a:prstGeom>
          <a:solidFill>
            <a:srgbClr val="DCD4BA"/>
          </a:solidFill>
          <a:ln w="12700">
            <a:solidFill>
              <a:srgbClr val="DCD4BA">
                <a:alpha val="0"/>
              </a:srgbClr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1143000" y="4114800"/>
            <a:ext cx="34290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W-1</a:t>
            </a:r>
            <a:endParaRPr lang="en-US" sz="975" dirty="0"/>
          </a:p>
        </p:txBody>
      </p:sp>
      <p:sp>
        <p:nvSpPr>
          <p:cNvPr id="12" name="Text 9"/>
          <p:cNvSpPr txBox="1"/>
          <p:nvPr/>
        </p:nvSpPr>
        <p:spPr>
          <a:xfrm>
            <a:off x="1657807" y="4114800"/>
            <a:ext cx="3729838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HTML · CSS · JavaScript 웹페이지 제작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1143000" y="5229454"/>
            <a:ext cx="6096305" cy="9144"/>
          </a:xfrm>
          <a:prstGeom prst="rect">
            <a:avLst/>
          </a:prstGeom>
          <a:solidFill>
            <a:srgbClr val="DCD4BA"/>
          </a:solidFill>
          <a:ln w="12700">
            <a:solidFill>
              <a:srgbClr val="DCD4BA">
                <a:alpha val="0"/>
              </a:srgbClr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1143000" y="4762195"/>
            <a:ext cx="34290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W-2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1657807" y="4762195"/>
            <a:ext cx="2948940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반응형 모바일 · 데스크톱 화면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1143000" y="5876849"/>
            <a:ext cx="6096305" cy="9144"/>
          </a:xfrm>
          <a:prstGeom prst="rect">
            <a:avLst/>
          </a:prstGeom>
          <a:solidFill>
            <a:srgbClr val="DCD4BA"/>
          </a:solidFill>
          <a:ln w="12700">
            <a:solidFill>
              <a:srgbClr val="DCD4BA">
                <a:alpha val="0"/>
              </a:srgbClr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1143000" y="5410505"/>
            <a:ext cx="34290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W-3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1657807" y="5410505"/>
            <a:ext cx="2004365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리포트와 서비스 목업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1143000" y="6525158"/>
            <a:ext cx="6096305" cy="9144"/>
          </a:xfrm>
          <a:prstGeom prst="rect">
            <a:avLst/>
          </a:prstGeom>
          <a:solidFill>
            <a:srgbClr val="DCD4BA"/>
          </a:solidFill>
          <a:ln w="12700">
            <a:solidFill>
              <a:srgbClr val="DCD4BA">
                <a:alpha val="0"/>
              </a:srgbClr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1143000" y="6057900"/>
            <a:ext cx="34290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W-4</a:t>
            </a:r>
            <a:endParaRPr lang="en-US" sz="975" dirty="0"/>
          </a:p>
        </p:txBody>
      </p:sp>
      <p:sp>
        <p:nvSpPr>
          <p:cNvPr id="21" name="Text 18"/>
          <p:cNvSpPr txBox="1"/>
          <p:nvPr/>
        </p:nvSpPr>
        <p:spPr>
          <a:xfrm>
            <a:off x="1657807" y="6057900"/>
            <a:ext cx="2793492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버튼 · 아코디언 · 공유 기능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1143000" y="7172554"/>
            <a:ext cx="6096305" cy="9144"/>
          </a:xfrm>
          <a:prstGeom prst="rect">
            <a:avLst/>
          </a:prstGeom>
          <a:solidFill>
            <a:srgbClr val="DCD4BA"/>
          </a:solidFill>
          <a:ln w="12700">
            <a:solidFill>
              <a:srgbClr val="DCD4BA">
                <a:alpha val="0"/>
              </a:srgbClr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1143000" y="6705295"/>
            <a:ext cx="34290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W-5</a:t>
            </a:r>
            <a:endParaRPr lang="en-US" sz="975" dirty="0"/>
          </a:p>
        </p:txBody>
      </p:sp>
      <p:sp>
        <p:nvSpPr>
          <p:cNvPr id="24" name="Text 21"/>
          <p:cNvSpPr txBox="1"/>
          <p:nvPr/>
        </p:nvSpPr>
        <p:spPr>
          <a:xfrm>
            <a:off x="1657807" y="6705295"/>
            <a:ext cx="3848710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페이지 배포 · 버전관리 · 브라우저 검수</a:t>
            </a:r>
            <a:endParaRPr lang="en-US" sz="1500" dirty="0"/>
          </a:p>
        </p:txBody>
      </p:sp>
      <p:sp>
        <p:nvSpPr>
          <p:cNvPr id="25" name="Text 22"/>
          <p:cNvSpPr txBox="1"/>
          <p:nvPr/>
        </p:nvSpPr>
        <p:spPr>
          <a:xfrm>
            <a:off x="1143000" y="7353605"/>
            <a:ext cx="34290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W-6</a:t>
            </a:r>
            <a:endParaRPr lang="en-US" sz="975" dirty="0"/>
          </a:p>
        </p:txBody>
      </p:sp>
      <p:sp>
        <p:nvSpPr>
          <p:cNvPr id="26" name="Text 23"/>
          <p:cNvSpPr txBox="1"/>
          <p:nvPr/>
        </p:nvSpPr>
        <p:spPr>
          <a:xfrm>
            <a:off x="1657807" y="7353605"/>
            <a:ext cx="3780130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AI 에이전트를 활용한 보조 개발 · 검수</a:t>
            </a:r>
            <a:endParaRPr lang="en-US" sz="1500" dirty="0"/>
          </a:p>
        </p:txBody>
      </p:sp>
      <p:sp>
        <p:nvSpPr>
          <p:cNvPr id="27" name="Text 24"/>
          <p:cNvSpPr txBox="1"/>
          <p:nvPr/>
        </p:nvSpPr>
        <p:spPr>
          <a:xfrm>
            <a:off x="8115300" y="2857500"/>
            <a:ext cx="5715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예상 범위 · 단계별 비용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8115300" y="3219602"/>
            <a:ext cx="902970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세 단계로 나눠 예상 범위를 봅니다</a:t>
            </a:r>
            <a:endParaRPr lang="en-US" sz="22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115300" y="4153205"/>
          <a:ext cx="9029700" cy="2695651"/>
        </p:xfrm>
        <a:graphic>
          <a:graphicData uri="http://schemas.openxmlformats.org/drawingml/2006/table">
            <a:tbl>
              <a:tblPr/>
              <a:tblGrid>
                <a:gridCol w="2667035"/>
                <a:gridCol w="1524150"/>
                <a:gridCol w="2857211"/>
                <a:gridCol w="1981304"/>
              </a:tblGrid>
              <a:tr h="67391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단계</a:t>
                      </a:r>
                      <a:endParaRPr lang="en-US" sz="9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예상 기간</a:t>
                      </a:r>
                      <a:endParaRPr lang="en-US" sz="9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외부 현금 지출 예시</a:t>
                      </a:r>
                      <a:endParaRPr lang="en-US" sz="9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내부 투입</a:t>
                      </a:r>
                      <a:endParaRPr lang="en-US" sz="9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91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733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목업 · 리포트 샘플</a:t>
                      </a:r>
                      <a:endParaRPr lang="en-US" sz="150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30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1~2주</a:t>
                      </a:r>
                      <a:endParaRPr lang="en-US" sz="13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30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50만~200만원</a:t>
                      </a:r>
                      <a:endParaRPr lang="en-US" sz="13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30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5~10인일</a:t>
                      </a:r>
                      <a:endParaRPr lang="en-US" sz="13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91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733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유료 확인 단계</a:t>
                      </a:r>
                      <a:endParaRPr lang="en-US" sz="150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30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3~5주</a:t>
                      </a:r>
                      <a:endParaRPr lang="en-US" sz="13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30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300만~1,000만원</a:t>
                      </a:r>
                      <a:endParaRPr lang="en-US" sz="13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30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15~30인일</a:t>
                      </a:r>
                      <a:endParaRPr lang="en-US" sz="13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91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733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운영 가능한 1차 버전</a:t>
                      </a:r>
                      <a:endParaRPr lang="en-US" sz="150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30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6~10주</a:t>
                      </a:r>
                      <a:endParaRPr lang="en-US" sz="13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30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1,000만~3,000만원</a:t>
                      </a:r>
                      <a:endParaRPr lang="en-US" sz="13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30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30~60인일</a:t>
                      </a:r>
                      <a:endParaRPr lang="en-US" sz="13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" name="Text 26"/>
          <p:cNvSpPr txBox="1"/>
          <p:nvPr/>
        </p:nvSpPr>
        <p:spPr>
          <a:xfrm>
            <a:off x="838505" y="8991295"/>
            <a:ext cx="16611905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A4A3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위 기간과 비용은 출시 약속이 아니라 범위별 검토용 예측입니다. 내부 투입 비용은 아직 현금 비용으로 계산하지 않았습니다.</a:t>
            </a:r>
            <a:endParaRPr lang="en-US" sz="1350" dirty="0"/>
          </a:p>
        </p:txBody>
      </p:sp>
      <p:sp>
        <p:nvSpPr>
          <p:cNvPr id="31" name="Text 27"/>
          <p:cNvSpPr txBox="1"/>
          <p:nvPr/>
        </p:nvSpPr>
        <p:spPr>
          <a:xfrm>
            <a:off x="838505" y="9620402"/>
            <a:ext cx="10478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Slide 06 of 17 · 사업검토판 v0.8 · W는 작업 항목</a:t>
            </a:r>
            <a:endParaRPr lang="en-US" sz="975" dirty="0"/>
          </a:p>
        </p:txBody>
      </p:sp>
      <p:sp>
        <p:nvSpPr>
          <p:cNvPr id="32" name="Text 28"/>
          <p:cNvSpPr txBox="1"/>
          <p:nvPr/>
        </p:nvSpPr>
        <p:spPr>
          <a:xfrm>
            <a:off x="12191695" y="9620402"/>
            <a:ext cx="52578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2026-10-08</a:t>
            </a:r>
            <a:endParaRPr lang="en-US" sz="9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d944d673064aed7adb5b7f1d31c5bf8f.png">    </p:cNvPr>
          <p:cNvPicPr>
            <a:picLocks noChangeAspect="1"/>
          </p:cNvPicPr>
          <p:nvPr/>
        </p:nvPicPr>
        <p:blipFill>
          <a:blip r:embed="rId1"/>
          <a:srcRect l="0" r="0" t="-400" b="-400"/>
          <a:stretch/>
        </p:blipFill>
        <p:spPr>
          <a:xfrm>
            <a:off x="0" y="0"/>
            <a:ext cx="18288000" cy="576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38505" y="2590495"/>
            <a:ext cx="8324698" cy="6229807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9448495" y="2590495"/>
            <a:ext cx="8001000" cy="6210605"/>
          </a:xfrm>
          <a:prstGeom prst="rect">
            <a:avLst/>
          </a:prstGeom>
          <a:solidFill>
            <a:srgbClr val="1F3D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" name="Image 1" descr="gen-dedup-e7367b6548e6996d18b07ba6413ee409.png">    </p:cNvPr>
          <p:cNvPicPr>
            <a:picLocks noChangeAspect="1"/>
          </p:cNvPicPr>
          <p:nvPr/>
        </p:nvPicPr>
        <p:blipFill>
          <a:blip r:embed="rId2"/>
          <a:srcRect l="-398" r="-398" t="0" b="0"/>
          <a:stretch/>
        </p:blipFill>
        <p:spPr>
          <a:xfrm>
            <a:off x="838505" y="2590495"/>
            <a:ext cx="57607" cy="6210605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838505" y="495605"/>
            <a:ext cx="104781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spc="231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 · 책임 범위와 미확인 · 사업검토판 v0.8</a:t>
            </a:r>
            <a:endParaRPr lang="en-US" sz="1050" dirty="0"/>
          </a:p>
        </p:txBody>
      </p:sp>
      <p:sp>
        <p:nvSpPr>
          <p:cNvPr id="7" name="Text 3"/>
          <p:cNvSpPr txBox="1"/>
          <p:nvPr/>
        </p:nvSpPr>
        <p:spPr>
          <a:xfrm>
            <a:off x="838505" y="875995"/>
            <a:ext cx="14287500" cy="609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4050" b="1" spc="-40" kern="0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아직 확인하지 않은 것을 분명히 표시합니다</a:t>
            </a:r>
            <a:endParaRPr lang="en-US" sz="4050" dirty="0"/>
          </a:p>
        </p:txBody>
      </p:sp>
      <p:sp>
        <p:nvSpPr>
          <p:cNvPr id="8" name="Text 4"/>
          <p:cNvSpPr txBox="1"/>
          <p:nvPr/>
        </p:nvSpPr>
        <p:spPr>
          <a:xfrm>
            <a:off x="838505" y="1904695"/>
            <a:ext cx="14287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다음 단계에 들어가기 전, 확보 못한 자료와 제공하지 않는 범위를 명확히 둡니다.</a:t>
            </a:r>
            <a:endParaRPr lang="en-US" sz="1650" dirty="0"/>
          </a:p>
        </p:txBody>
      </p:sp>
      <p:sp>
        <p:nvSpPr>
          <p:cNvPr id="9" name="Text 5"/>
          <p:cNvSpPr txBox="1"/>
          <p:nvPr/>
        </p:nvSpPr>
        <p:spPr>
          <a:xfrm>
            <a:off x="1218895" y="2857500"/>
            <a:ext cx="5715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B8583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아직 확보하지 못한 자료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1218895" y="3219602"/>
            <a:ext cx="762061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다섯 가지를 아직 측정하지 못했습니다</a:t>
            </a:r>
            <a:endParaRPr lang="en-US" sz="2250" dirty="0"/>
          </a:p>
        </p:txBody>
      </p:sp>
      <p:sp>
        <p:nvSpPr>
          <p:cNvPr id="11" name="Text 7"/>
          <p:cNvSpPr txBox="1"/>
          <p:nvPr/>
        </p:nvSpPr>
        <p:spPr>
          <a:xfrm>
            <a:off x="1218895" y="4114800"/>
            <a:ext cx="45720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B8583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U-1</a:t>
            </a:r>
            <a:endParaRPr lang="en-US" sz="975" dirty="0"/>
          </a:p>
        </p:txBody>
      </p:sp>
      <p:sp>
        <p:nvSpPr>
          <p:cNvPr id="12" name="Text 8"/>
          <p:cNvSpPr txBox="1"/>
          <p:nvPr/>
        </p:nvSpPr>
        <p:spPr>
          <a:xfrm>
            <a:off x="1848002" y="4114800"/>
            <a:ext cx="6991502" cy="3145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보호자의 실제 결제 또는 결제 의향</a:t>
            </a:r>
            <a:endParaRPr lang="en-US" sz="1650" dirty="0"/>
          </a:p>
        </p:txBody>
      </p:sp>
      <p:sp>
        <p:nvSpPr>
          <p:cNvPr id="13" name="Text 9"/>
          <p:cNvSpPr txBox="1"/>
          <p:nvPr/>
        </p:nvSpPr>
        <p:spPr>
          <a:xfrm>
            <a:off x="1218895" y="4638751"/>
            <a:ext cx="45720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B8583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U-2</a:t>
            </a:r>
            <a:endParaRPr lang="en-US" sz="975" dirty="0"/>
          </a:p>
        </p:txBody>
      </p:sp>
      <p:sp>
        <p:nvSpPr>
          <p:cNvPr id="14" name="Text 10"/>
          <p:cNvSpPr txBox="1"/>
          <p:nvPr/>
        </p:nvSpPr>
        <p:spPr>
          <a:xfrm>
            <a:off x="1848002" y="4638751"/>
            <a:ext cx="6991502" cy="3145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리포트 후 실제 행동과 결과</a:t>
            </a:r>
            <a:endParaRPr lang="en-US" sz="1650" dirty="0"/>
          </a:p>
        </p:txBody>
      </p:sp>
      <p:sp>
        <p:nvSpPr>
          <p:cNvPr id="15" name="Text 11"/>
          <p:cNvSpPr txBox="1"/>
          <p:nvPr/>
        </p:nvSpPr>
        <p:spPr>
          <a:xfrm>
            <a:off x="1218895" y="5162702"/>
            <a:ext cx="45720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B8583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U-3</a:t>
            </a:r>
            <a:endParaRPr lang="en-US" sz="975" dirty="0"/>
          </a:p>
        </p:txBody>
      </p:sp>
      <p:sp>
        <p:nvSpPr>
          <p:cNvPr id="16" name="Text 12"/>
          <p:cNvSpPr txBox="1"/>
          <p:nvPr/>
        </p:nvSpPr>
        <p:spPr>
          <a:xfrm>
            <a:off x="1848002" y="5162702"/>
            <a:ext cx="6991502" cy="3145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건당 작업시간과 원가</a:t>
            </a:r>
            <a:endParaRPr lang="en-US" sz="1650" dirty="0"/>
          </a:p>
        </p:txBody>
      </p:sp>
      <p:sp>
        <p:nvSpPr>
          <p:cNvPr id="17" name="Text 13"/>
          <p:cNvSpPr txBox="1"/>
          <p:nvPr/>
        </p:nvSpPr>
        <p:spPr>
          <a:xfrm>
            <a:off x="1218895" y="5686654"/>
            <a:ext cx="45720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B8583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U-4</a:t>
            </a:r>
            <a:endParaRPr lang="en-US" sz="975" dirty="0"/>
          </a:p>
        </p:txBody>
      </p:sp>
      <p:sp>
        <p:nvSpPr>
          <p:cNvPr id="18" name="Text 14"/>
          <p:cNvSpPr txBox="1"/>
          <p:nvPr/>
        </p:nvSpPr>
        <p:spPr>
          <a:xfrm>
            <a:off x="1848002" y="5686654"/>
            <a:ext cx="6991502" cy="3145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병원 · 요양기관 협력 의사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1218895" y="6210605"/>
            <a:ext cx="45720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B8583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U-5</a:t>
            </a:r>
            <a:endParaRPr lang="en-US" sz="975" dirty="0"/>
          </a:p>
        </p:txBody>
      </p:sp>
      <p:sp>
        <p:nvSpPr>
          <p:cNvPr id="20" name="Text 16"/>
          <p:cNvSpPr txBox="1"/>
          <p:nvPr/>
        </p:nvSpPr>
        <p:spPr>
          <a:xfrm>
            <a:off x="1848002" y="6210605"/>
            <a:ext cx="6991502" cy="3145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반복 요청 또는 재구매 패턴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9753905" y="2857500"/>
            <a:ext cx="5715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제공하지 않는 범위</a:t>
            </a:r>
            <a:endParaRPr lang="en-US" sz="975" dirty="0"/>
          </a:p>
        </p:txBody>
      </p:sp>
      <p:sp>
        <p:nvSpPr>
          <p:cNvPr id="22" name="Text 18"/>
          <p:cNvSpPr txBox="1"/>
          <p:nvPr/>
        </p:nvSpPr>
        <p:spPr>
          <a:xfrm>
            <a:off x="9753905" y="3219602"/>
            <a:ext cx="739201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다섯 가지는 의도적으로 다루지 않습니다</a:t>
            </a:r>
            <a:endParaRPr lang="en-US" sz="2250" dirty="0"/>
          </a:p>
        </p:txBody>
      </p:sp>
      <p:sp>
        <p:nvSpPr>
          <p:cNvPr id="23" name="Text 19"/>
          <p:cNvSpPr txBox="1"/>
          <p:nvPr/>
        </p:nvSpPr>
        <p:spPr>
          <a:xfrm>
            <a:off x="9753905" y="4114800"/>
            <a:ext cx="45720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N-1</a:t>
            </a:r>
            <a:endParaRPr lang="en-US" sz="975" dirty="0"/>
          </a:p>
        </p:txBody>
      </p:sp>
      <p:sp>
        <p:nvSpPr>
          <p:cNvPr id="24" name="Text 20"/>
          <p:cNvSpPr txBox="1"/>
          <p:nvPr/>
        </p:nvSpPr>
        <p:spPr>
          <a:xfrm>
            <a:off x="10382098" y="4114800"/>
            <a:ext cx="6762902" cy="3145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의료 진단 · 처방</a:t>
            </a:r>
            <a:endParaRPr lang="en-US" sz="1650" dirty="0"/>
          </a:p>
        </p:txBody>
      </p:sp>
      <p:sp>
        <p:nvSpPr>
          <p:cNvPr id="25" name="Text 21"/>
          <p:cNvSpPr txBox="1"/>
          <p:nvPr/>
        </p:nvSpPr>
        <p:spPr>
          <a:xfrm>
            <a:off x="9753905" y="4638751"/>
            <a:ext cx="45720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N-2</a:t>
            </a:r>
            <a:endParaRPr lang="en-US" sz="975" dirty="0"/>
          </a:p>
        </p:txBody>
      </p:sp>
      <p:sp>
        <p:nvSpPr>
          <p:cNvPr id="26" name="Text 22"/>
          <p:cNvSpPr txBox="1"/>
          <p:nvPr/>
        </p:nvSpPr>
        <p:spPr>
          <a:xfrm>
            <a:off x="10382098" y="4638751"/>
            <a:ext cx="6762902" cy="3145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요양등급 판정</a:t>
            </a:r>
            <a:endParaRPr lang="en-US" sz="1650" dirty="0"/>
          </a:p>
        </p:txBody>
      </p:sp>
      <p:sp>
        <p:nvSpPr>
          <p:cNvPr id="27" name="Text 23"/>
          <p:cNvSpPr txBox="1"/>
          <p:nvPr/>
        </p:nvSpPr>
        <p:spPr>
          <a:xfrm>
            <a:off x="9753905" y="5162702"/>
            <a:ext cx="45720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N-3</a:t>
            </a:r>
            <a:endParaRPr lang="en-US" sz="975" dirty="0"/>
          </a:p>
        </p:txBody>
      </p:sp>
      <p:sp>
        <p:nvSpPr>
          <p:cNvPr id="28" name="Text 24"/>
          <p:cNvSpPr txBox="1"/>
          <p:nvPr/>
        </p:nvSpPr>
        <p:spPr>
          <a:xfrm>
            <a:off x="10382098" y="5162702"/>
            <a:ext cx="6762902" cy="3145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간병인 직접 고용</a:t>
            </a:r>
            <a:endParaRPr lang="en-US" sz="1650" dirty="0"/>
          </a:p>
        </p:txBody>
      </p:sp>
      <p:sp>
        <p:nvSpPr>
          <p:cNvPr id="29" name="Text 25"/>
          <p:cNvSpPr txBox="1"/>
          <p:nvPr/>
        </p:nvSpPr>
        <p:spPr>
          <a:xfrm>
            <a:off x="9753905" y="5686654"/>
            <a:ext cx="45720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N-4</a:t>
            </a:r>
            <a:endParaRPr lang="en-US" sz="975" dirty="0"/>
          </a:p>
        </p:txBody>
      </p:sp>
      <p:sp>
        <p:nvSpPr>
          <p:cNvPr id="30" name="Text 26"/>
          <p:cNvSpPr txBox="1"/>
          <p:nvPr/>
        </p:nvSpPr>
        <p:spPr>
          <a:xfrm>
            <a:off x="10382098" y="5686654"/>
            <a:ext cx="6762902" cy="3145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요양서비스 직접 운영</a:t>
            </a:r>
            <a:endParaRPr lang="en-US" sz="1650" dirty="0"/>
          </a:p>
        </p:txBody>
      </p:sp>
      <p:sp>
        <p:nvSpPr>
          <p:cNvPr id="31" name="Text 27"/>
          <p:cNvSpPr txBox="1"/>
          <p:nvPr/>
        </p:nvSpPr>
        <p:spPr>
          <a:xfrm>
            <a:off x="9753905" y="6210605"/>
            <a:ext cx="45720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N-5</a:t>
            </a:r>
            <a:endParaRPr lang="en-US" sz="975" dirty="0"/>
          </a:p>
        </p:txBody>
      </p:sp>
      <p:sp>
        <p:nvSpPr>
          <p:cNvPr id="32" name="Text 28"/>
          <p:cNvSpPr txBox="1"/>
          <p:nvPr/>
        </p:nvSpPr>
        <p:spPr>
          <a:xfrm>
            <a:off x="10382098" y="6210605"/>
            <a:ext cx="6762902" cy="3145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무자격 인력 알선</a:t>
            </a:r>
            <a:endParaRPr lang="en-US" sz="1650" dirty="0"/>
          </a:p>
        </p:txBody>
      </p:sp>
      <p:sp>
        <p:nvSpPr>
          <p:cNvPr id="33" name="Text 29"/>
          <p:cNvSpPr txBox="1"/>
          <p:nvPr/>
        </p:nvSpPr>
        <p:spPr>
          <a:xfrm>
            <a:off x="838505" y="9620402"/>
            <a:ext cx="10478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Slide 07 of 17 · 사업검토판 v0.8 · U는 미확보 N은 제공 안함</a:t>
            </a:r>
            <a:endParaRPr lang="en-US" sz="975" dirty="0"/>
          </a:p>
        </p:txBody>
      </p:sp>
      <p:sp>
        <p:nvSpPr>
          <p:cNvPr id="34" name="Text 30"/>
          <p:cNvSpPr txBox="1"/>
          <p:nvPr/>
        </p:nvSpPr>
        <p:spPr>
          <a:xfrm>
            <a:off x="12191695" y="9620402"/>
            <a:ext cx="52578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2026-10-08</a:t>
            </a:r>
            <a:endParaRPr lang="en-US" sz="9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d944d673064aed7adb5b7f1d31c5bf8f.png">    </p:cNvPr>
          <p:cNvPicPr>
            <a:picLocks noChangeAspect="1"/>
          </p:cNvPicPr>
          <p:nvPr/>
        </p:nvPicPr>
        <p:blipFill>
          <a:blip r:embed="rId1"/>
          <a:srcRect l="0" r="0" t="-400" b="-400"/>
          <a:stretch/>
        </p:blipFill>
        <p:spPr>
          <a:xfrm>
            <a:off x="0" y="0"/>
            <a:ext cx="18288000" cy="576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38505" y="2819095"/>
            <a:ext cx="3981298" cy="1923898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5029200" y="2819095"/>
            <a:ext cx="3981298" cy="1923898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9219895" y="2819095"/>
            <a:ext cx="3981298" cy="1923898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3411505" y="2819095"/>
            <a:ext cx="4058107" cy="1923898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38505" y="5143500"/>
            <a:ext cx="16611905" cy="2361895"/>
          </a:xfrm>
          <a:prstGeom prst="rect">
            <a:avLst/>
          </a:prstGeom>
          <a:solidFill>
            <a:srgbClr val="1F3D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38505" y="7886700"/>
            <a:ext cx="16611905" cy="1028700"/>
          </a:xfrm>
          <a:prstGeom prst="rect">
            <a:avLst/>
          </a:prstGeom>
          <a:solidFill>
            <a:srgbClr val="E8D4C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9" name="Image 1" descr="gen-dedup-4b90470775c54ec5d44e6ad9f3492c1d.png">    </p:cNvPr>
          <p:cNvPicPr>
            <a:picLocks noChangeAspect="1"/>
          </p:cNvPicPr>
          <p:nvPr/>
        </p:nvPicPr>
        <p:blipFill>
          <a:blip r:embed="rId2"/>
          <a:srcRect l="-400" r="-400" t="0" b="0"/>
          <a:stretch/>
        </p:blipFill>
        <p:spPr>
          <a:xfrm>
            <a:off x="838505" y="7886700"/>
            <a:ext cx="57607" cy="10287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38505" y="495605"/>
            <a:ext cx="104781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spc="231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 · 다음 판단 · 사업검토판 v0.8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838505" y="875995"/>
            <a:ext cx="16193110" cy="5907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900" b="1" spc="-39" kern="0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다음은 보호자 10명 안팎과 결과물을 확인하는 단계입니다</a:t>
            </a:r>
            <a:endParaRPr lang="en-US" sz="3900" dirty="0"/>
          </a:p>
        </p:txBody>
      </p:sp>
      <p:sp>
        <p:nvSpPr>
          <p:cNvPr id="12" name="Text 8"/>
          <p:cNvSpPr txBox="1"/>
          <p:nvPr/>
        </p:nvSpPr>
        <p:spPr>
          <a:xfrm>
            <a:off x="838505" y="2018995"/>
            <a:ext cx="14287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네 가지 검토 단계로 나눠 다음 행동을 정합니다.</a:t>
            </a:r>
            <a:endParaRPr lang="en-US" sz="1650" dirty="0"/>
          </a:p>
        </p:txBody>
      </p:sp>
      <p:sp>
        <p:nvSpPr>
          <p:cNvPr id="13" name="Text 9"/>
          <p:cNvSpPr txBox="1"/>
          <p:nvPr/>
        </p:nvSpPr>
        <p:spPr>
          <a:xfrm>
            <a:off x="1143000" y="3047695"/>
            <a:ext cx="28575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STEP 1 · review</a:t>
            </a:r>
            <a:endParaRPr lang="en-US" sz="975" dirty="0"/>
          </a:p>
        </p:txBody>
      </p:sp>
      <p:sp>
        <p:nvSpPr>
          <p:cNvPr id="14" name="Text 10"/>
          <p:cNvSpPr txBox="1"/>
          <p:nvPr/>
        </p:nvSpPr>
        <p:spPr>
          <a:xfrm>
            <a:off x="1143000" y="3372307"/>
            <a:ext cx="3429000" cy="3246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보호자 문제 확인</a:t>
            </a:r>
            <a:endParaRPr lang="en-US" sz="1950" dirty="0"/>
          </a:p>
        </p:txBody>
      </p:sp>
      <p:sp>
        <p:nvSpPr>
          <p:cNvPr id="15" name="Text 11"/>
          <p:cNvSpPr txBox="1"/>
          <p:nvPr/>
        </p:nvSpPr>
        <p:spPr>
          <a:xfrm>
            <a:off x="1143000" y="3958438"/>
            <a:ext cx="342900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2A4A3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실제로 어떤 문제가 있는지</a:t>
            </a:r>
            <a:pPr algn="l" indent="0" marL="0">
              <a:lnSpc>
                <a:spcPts val="1800"/>
              </a:lnSpc>
              <a:buNone/>
            </a:pPr>
            <a:endParaRPr lang="en-US" sz="1200" dirty="0"/>
          </a:p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2A4A3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10명 안팎과 대화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5333695" y="3047695"/>
            <a:ext cx="28575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STEP 2 · sample</a:t>
            </a:r>
            <a:endParaRPr lang="en-US" sz="975" dirty="0"/>
          </a:p>
        </p:txBody>
      </p:sp>
      <p:sp>
        <p:nvSpPr>
          <p:cNvPr id="17" name="Text 13"/>
          <p:cNvSpPr txBox="1"/>
          <p:nvPr/>
        </p:nvSpPr>
        <p:spPr>
          <a:xfrm>
            <a:off x="5333695" y="3372307"/>
            <a:ext cx="3429000" cy="3246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결과물 샘플 검토</a:t>
            </a:r>
            <a:endParaRPr lang="en-US" sz="1950" dirty="0"/>
          </a:p>
        </p:txBody>
      </p:sp>
      <p:sp>
        <p:nvSpPr>
          <p:cNvPr id="18" name="Text 14"/>
          <p:cNvSpPr txBox="1"/>
          <p:nvPr/>
        </p:nvSpPr>
        <p:spPr>
          <a:xfrm>
            <a:off x="5333695" y="3958438"/>
            <a:ext cx="342900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2A4A3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 · 5 · 10만원 결과물을</a:t>
            </a:r>
            <a:pPr algn="l" indent="0" marL="0">
              <a:lnSpc>
                <a:spcPts val="1800"/>
              </a:lnSpc>
              <a:buNone/>
            </a:pPr>
            <a:endParaRPr lang="en-US" sz="1200" dirty="0"/>
          </a:p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2A4A3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실제 사례에 적용해 보기</a:t>
            </a:r>
            <a:endParaRPr lang="en-US" sz="1200" dirty="0"/>
          </a:p>
        </p:txBody>
      </p:sp>
      <p:sp>
        <p:nvSpPr>
          <p:cNvPr id="19" name="Text 15"/>
          <p:cNvSpPr txBox="1"/>
          <p:nvPr/>
        </p:nvSpPr>
        <p:spPr>
          <a:xfrm>
            <a:off x="9525305" y="3047695"/>
            <a:ext cx="28575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STEP 3 · record</a:t>
            </a:r>
            <a:endParaRPr lang="en-US" sz="975" dirty="0"/>
          </a:p>
        </p:txBody>
      </p:sp>
      <p:sp>
        <p:nvSpPr>
          <p:cNvPr id="20" name="Text 16"/>
          <p:cNvSpPr txBox="1"/>
          <p:nvPr/>
        </p:nvSpPr>
        <p:spPr>
          <a:xfrm>
            <a:off x="9525305" y="3372307"/>
            <a:ext cx="3429000" cy="3246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유료 처리 · 작업시간 기록</a:t>
            </a:r>
            <a:endParaRPr lang="en-US" sz="1950" dirty="0"/>
          </a:p>
        </p:txBody>
      </p:sp>
      <p:sp>
        <p:nvSpPr>
          <p:cNvPr id="21" name="Text 17"/>
          <p:cNvSpPr txBox="1"/>
          <p:nvPr/>
        </p:nvSpPr>
        <p:spPr>
          <a:xfrm>
            <a:off x="9525305" y="4072738"/>
            <a:ext cx="342900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2A4A3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실제 결제와 건당 시간을</a:t>
            </a:r>
            <a:pPr algn="l" indent="0" marL="0">
              <a:lnSpc>
                <a:spcPts val="1800"/>
              </a:lnSpc>
              <a:buNone/>
            </a:pPr>
            <a:endParaRPr lang="en-US" sz="1200" dirty="0"/>
          </a:p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2A4A3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우선 기록으로 남기기</a:t>
            </a:r>
            <a:endParaRPr lang="en-US" sz="1200" dirty="0"/>
          </a:p>
        </p:txBody>
      </p:sp>
      <p:sp>
        <p:nvSpPr>
          <p:cNvPr id="22" name="Text 18"/>
          <p:cNvSpPr txBox="1"/>
          <p:nvPr/>
        </p:nvSpPr>
        <p:spPr>
          <a:xfrm>
            <a:off x="13716000" y="3047695"/>
            <a:ext cx="28575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STEP 4 · decide</a:t>
            </a:r>
            <a:endParaRPr lang="en-US" sz="975" dirty="0"/>
          </a:p>
        </p:txBody>
      </p:sp>
      <p:sp>
        <p:nvSpPr>
          <p:cNvPr id="23" name="Text 19"/>
          <p:cNvSpPr txBox="1"/>
          <p:nvPr/>
        </p:nvSpPr>
        <p:spPr>
          <a:xfrm>
            <a:off x="13716000" y="3372307"/>
            <a:ext cx="3620110" cy="3246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계속 · 수정 · 중단 판단</a:t>
            </a:r>
            <a:endParaRPr lang="en-US" sz="1950" dirty="0"/>
          </a:p>
        </p:txBody>
      </p:sp>
      <p:sp>
        <p:nvSpPr>
          <p:cNvPr id="24" name="Text 20"/>
          <p:cNvSpPr txBox="1"/>
          <p:nvPr/>
        </p:nvSpPr>
        <p:spPr>
          <a:xfrm>
            <a:off x="13716000" y="4072738"/>
            <a:ext cx="362011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2A4A3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기록을 토대로 다음 행동을</a:t>
            </a:r>
            <a:pPr algn="l" indent="0" marL="0">
              <a:lnSpc>
                <a:spcPts val="1800"/>
              </a:lnSpc>
              <a:buNone/>
            </a:pPr>
            <a:endParaRPr lang="en-US" sz="1200" dirty="0"/>
          </a:p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2A4A3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계속 · 수정 · 중단에서 선택</a:t>
            </a:r>
            <a:endParaRPr lang="en-US" sz="1200" dirty="0"/>
          </a:p>
        </p:txBody>
      </p:sp>
      <p:sp>
        <p:nvSpPr>
          <p:cNvPr id="25" name="Text 21"/>
          <p:cNvSpPr txBox="1"/>
          <p:nvPr/>
        </p:nvSpPr>
        <p:spPr>
          <a:xfrm>
            <a:off x="1218895" y="5447995"/>
            <a:ext cx="5715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최종 질문</a:t>
            </a:r>
            <a:endParaRPr lang="en-US" sz="975" dirty="0"/>
          </a:p>
        </p:txBody>
      </p:sp>
      <p:sp>
        <p:nvSpPr>
          <p:cNvPr id="26" name="Text 22"/>
          <p:cNvSpPr txBox="1"/>
          <p:nvPr/>
        </p:nvSpPr>
        <p:spPr>
          <a:xfrm>
            <a:off x="1218895" y="5886907"/>
            <a:ext cx="15430500" cy="1000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3150" b="1" spc="-16" kern="0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보호자 인터뷰와 리포트 샘플 검토를</a:t>
            </a:r>
            <a:pPr algn="l" indent="0" marL="0">
              <a:lnSpc>
                <a:spcPct val="125000"/>
              </a:lnSpc>
              <a:buNone/>
            </a:pPr>
            <a:endParaRPr lang="en-US" sz="315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3150" b="1" spc="-16" kern="0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다음 단계로 승인할 것인가?</a:t>
            </a:r>
            <a:endParaRPr lang="en-US" sz="3150" dirty="0"/>
          </a:p>
        </p:txBody>
      </p:sp>
      <p:sp>
        <p:nvSpPr>
          <p:cNvPr id="27" name="Text 23"/>
          <p:cNvSpPr txBox="1"/>
          <p:nvPr/>
        </p:nvSpPr>
        <p:spPr>
          <a:xfrm>
            <a:off x="1218895" y="8115300"/>
            <a:ext cx="2286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B8583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아직 확정되지 않은 사업안</a:t>
            </a:r>
            <a:endParaRPr lang="en-US" sz="975" dirty="0"/>
          </a:p>
        </p:txBody>
      </p:sp>
      <p:sp>
        <p:nvSpPr>
          <p:cNvPr id="28" name="Text 24"/>
          <p:cNvSpPr txBox="1"/>
          <p:nvPr/>
        </p:nvSpPr>
        <p:spPr>
          <a:xfrm>
            <a:off x="1218895" y="8410651"/>
            <a:ext cx="15430500" cy="599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운영 주체는 확정되지 않았으며, 가격 · 수익 · 작업시간은 모두 검토용입니다.</a:t>
            </a:r>
            <a:pPr algn="l" indent="0" marL="0">
              <a:lnSpc>
                <a:spcPts val="2250"/>
              </a:lnSpc>
              <a:buNone/>
            </a:pPr>
            <a:endParaRPr lang="en-US" sz="1500" dirty="0"/>
          </a:p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위 자료는 의사결정용 검토이며 출시 약속이 아닙니다.</a:t>
            </a:r>
            <a:endParaRPr lang="en-US" sz="1500" dirty="0"/>
          </a:p>
        </p:txBody>
      </p:sp>
      <p:sp>
        <p:nvSpPr>
          <p:cNvPr id="29" name="Text 25"/>
          <p:cNvSpPr txBox="1"/>
          <p:nvPr/>
        </p:nvSpPr>
        <p:spPr>
          <a:xfrm>
            <a:off x="838505" y="9620402"/>
            <a:ext cx="10478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Slide 08 of 17 · 사업검토판 v0.8</a:t>
            </a:r>
            <a:endParaRPr lang="en-US" sz="975" dirty="0"/>
          </a:p>
        </p:txBody>
      </p:sp>
      <p:sp>
        <p:nvSpPr>
          <p:cNvPr id="30" name="Text 26"/>
          <p:cNvSpPr txBox="1"/>
          <p:nvPr/>
        </p:nvSpPr>
        <p:spPr>
          <a:xfrm>
            <a:off x="12191695" y="9620402"/>
            <a:ext cx="52578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2026-10-08</a:t>
            </a:r>
            <a:endParaRPr lang="en-US" sz="9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F3D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f22bab71ed8f18f0111b7bdee257c421.png">    </p:cNvPr>
          <p:cNvPicPr>
            <a:picLocks noChangeAspect="1"/>
          </p:cNvPicPr>
          <p:nvPr/>
        </p:nvPicPr>
        <p:blipFill>
          <a:blip r:embed="rId1"/>
          <a:srcRect l="-400" r="-400" t="0" b="0"/>
          <a:stretch/>
        </p:blipFill>
        <p:spPr>
          <a:xfrm>
            <a:off x="0" y="0"/>
            <a:ext cx="57607" cy="10287000"/>
          </a:xfrm>
          <a:prstGeom prst="rect">
            <a:avLst/>
          </a:prstGeom>
        </p:spPr>
      </p:pic>
      <p:pic>
        <p:nvPicPr>
          <p:cNvPr id="3" name="Image 1" descr="gen-dedup-f22bab71ed8f18f0111b7bdee257c421.png">    </p:cNvPr>
          <p:cNvPicPr>
            <a:picLocks noChangeAspect="1"/>
          </p:cNvPicPr>
          <p:nvPr/>
        </p:nvPicPr>
        <p:blipFill>
          <a:blip r:embed="rId2"/>
          <a:srcRect l="-400" r="-400" t="0" b="0"/>
          <a:stretch/>
        </p:blipFill>
        <p:spPr>
          <a:xfrm>
            <a:off x="18231307" y="0"/>
            <a:ext cx="57607" cy="10287000"/>
          </a:xfrm>
          <a:prstGeom prst="rect">
            <a:avLst/>
          </a:prstGeom>
        </p:spPr>
      </p:pic>
      <p:pic>
        <p:nvPicPr>
          <p:cNvPr id="4" name="Image 2" descr="gen-dedup-bd672159881115b757737e9530b5b89e.png">    </p:cNvPr>
          <p:cNvPicPr>
            <a:picLocks noChangeAspect="1"/>
          </p:cNvPicPr>
          <p:nvPr/>
        </p:nvPicPr>
        <p:blipFill>
          <a:blip r:embed="rId3"/>
          <a:srcRect l="0" r="0" t="-400" b="-400"/>
          <a:stretch/>
        </p:blipFill>
        <p:spPr>
          <a:xfrm>
            <a:off x="1218895" y="4095598"/>
            <a:ext cx="2286000" cy="19202"/>
          </a:xfrm>
          <a:prstGeom prst="rect">
            <a:avLst/>
          </a:prstGeom>
        </p:spPr>
      </p:pic>
      <p:sp>
        <p:nvSpPr>
          <p:cNvPr id="5" name="Shape 0"/>
          <p:cNvSpPr/>
          <p:nvPr/>
        </p:nvSpPr>
        <p:spPr>
          <a:xfrm>
            <a:off x="1218895" y="5790895"/>
            <a:ext cx="15849295" cy="2667305"/>
          </a:xfrm>
          <a:prstGeom prst="rect">
            <a:avLst/>
          </a:prstGeom>
          <a:solidFill>
            <a:srgbClr val="3F523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6" name="Image 3" descr="gen-dedup-d7bbe1df28bc4125f1f564f7c9a68dd5.png">    </p:cNvPr>
          <p:cNvPicPr>
            <a:picLocks noChangeAspect="1"/>
          </p:cNvPicPr>
          <p:nvPr/>
        </p:nvPicPr>
        <p:blipFill>
          <a:blip r:embed="rId4"/>
          <a:srcRect l="-394" r="-394" t="0" b="0"/>
          <a:stretch/>
        </p:blipFill>
        <p:spPr>
          <a:xfrm>
            <a:off x="1218895" y="5790895"/>
            <a:ext cx="57607" cy="2667305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1218895" y="1143000"/>
            <a:ext cx="85725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spc="294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E.O.D. · 본 덱 종료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1218895" y="1695298"/>
            <a:ext cx="16193110" cy="11914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0" b="1" spc="-180" kern="0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E.O.D.</a:t>
            </a:r>
            <a:endParaRPr lang="en-US" sz="9000" dirty="0"/>
          </a:p>
        </p:txBody>
      </p:sp>
      <p:sp>
        <p:nvSpPr>
          <p:cNvPr id="9" name="Text 3"/>
          <p:cNvSpPr txBox="1"/>
          <p:nvPr/>
        </p:nvSpPr>
        <p:spPr>
          <a:xfrm>
            <a:off x="1218895" y="2959913"/>
            <a:ext cx="16193110" cy="4764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B7C5AB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본 덱 종료</a:t>
            </a:r>
            <a:endParaRPr lang="en-US" sz="3150" dirty="0"/>
          </a:p>
        </p:txBody>
      </p:sp>
      <p:sp>
        <p:nvSpPr>
          <p:cNvPr id="10" name="Text 4"/>
          <p:cNvSpPr txBox="1"/>
          <p:nvPr/>
        </p:nvSpPr>
        <p:spPr>
          <a:xfrm>
            <a:off x="1218895" y="4305910"/>
            <a:ext cx="15850210" cy="780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25"/>
              </a:lnSpc>
              <a:buNone/>
            </a:pPr>
            <a:r>
              <a:rPr lang="en-US" sz="1950" dirty="0">
                <a:solidFill>
                  <a:srgbClr val="D8DFC9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이상은 현재까지 정리한 사업검토 내용입니다.</a:t>
            </a:r>
            <a:pPr algn="l" indent="0" marL="0">
              <a:lnSpc>
                <a:spcPts val="2925"/>
              </a:lnSpc>
              <a:buNone/>
            </a:pPr>
            <a:endParaRPr lang="en-US" sz="1950" dirty="0"/>
          </a:p>
          <a:p>
            <a:pPr algn="l" indent="0" marL="0">
              <a:lnSpc>
                <a:spcPts val="2925"/>
              </a:lnSpc>
              <a:buNone/>
            </a:pPr>
            <a:r>
              <a:rPr lang="en-US" sz="1950" dirty="0">
                <a:solidFill>
                  <a:srgbClr val="D8DFC9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세부 가격 · 매출 계산 · 개발 범위 · 가정과 한계는 다음 부록에서 확인할 수 있습니다.</a:t>
            </a:r>
            <a:endParaRPr lang="en-US" sz="1950" dirty="0"/>
          </a:p>
        </p:txBody>
      </p:sp>
      <p:sp>
        <p:nvSpPr>
          <p:cNvPr id="11" name="Text 5"/>
          <p:cNvSpPr txBox="1"/>
          <p:nvPr/>
        </p:nvSpPr>
        <p:spPr>
          <a:xfrm>
            <a:off x="1619402" y="6096305"/>
            <a:ext cx="57150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spc="252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사업검토 문의</a:t>
            </a:r>
            <a:endParaRPr lang="en-US" sz="1050" dirty="0"/>
          </a:p>
        </p:txBody>
      </p:sp>
      <p:sp>
        <p:nvSpPr>
          <p:cNvPr id="12" name="Text 6"/>
          <p:cNvSpPr txBox="1"/>
          <p:nvPr/>
        </p:nvSpPr>
        <p:spPr>
          <a:xfrm>
            <a:off x="1619402" y="6476695"/>
            <a:ext cx="7429500" cy="5340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600" b="1" spc="-18" kern="0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신종환</a:t>
            </a:r>
            <a:endParaRPr lang="en-US" sz="3600" dirty="0"/>
          </a:p>
        </p:txBody>
      </p:sp>
      <p:sp>
        <p:nvSpPr>
          <p:cNvPr id="13" name="Text 7"/>
          <p:cNvSpPr txBox="1"/>
          <p:nvPr/>
        </p:nvSpPr>
        <p:spPr>
          <a:xfrm>
            <a:off x="1619402" y="7239305"/>
            <a:ext cx="190561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email</a:t>
            </a:r>
            <a:endParaRPr lang="en-US" sz="975" dirty="0"/>
          </a:p>
        </p:txBody>
      </p:sp>
      <p:sp>
        <p:nvSpPr>
          <p:cNvPr id="14" name="Text 8"/>
          <p:cNvSpPr txBox="1"/>
          <p:nvPr/>
        </p:nvSpPr>
        <p:spPr>
          <a:xfrm>
            <a:off x="3524098" y="7162495"/>
            <a:ext cx="533461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u="sng" dirty="0">
                <a:solidFill>
                  <a:srgbClr val="F4EFE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jace@aan9.com</a:t>
            </a:r>
            <a:endParaRPr lang="en-US" sz="2250" dirty="0"/>
          </a:p>
        </p:txBody>
      </p:sp>
      <p:sp>
        <p:nvSpPr>
          <p:cNvPr id="15" name="Text 9"/>
          <p:cNvSpPr txBox="1"/>
          <p:nvPr/>
        </p:nvSpPr>
        <p:spPr>
          <a:xfrm>
            <a:off x="1619402" y="7810805"/>
            <a:ext cx="190561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phone</a:t>
            </a:r>
            <a:endParaRPr lang="en-US" sz="975" dirty="0"/>
          </a:p>
        </p:txBody>
      </p:sp>
      <p:sp>
        <p:nvSpPr>
          <p:cNvPr id="16" name="Text 10"/>
          <p:cNvSpPr txBox="1"/>
          <p:nvPr/>
        </p:nvSpPr>
        <p:spPr>
          <a:xfrm>
            <a:off x="3524098" y="7733995"/>
            <a:ext cx="533461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u="sng" dirty="0">
                <a:solidFill>
                  <a:srgbClr val="F4EFE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010.4525.9333</a:t>
            </a:r>
            <a:endParaRPr lang="en-US" sz="2250" dirty="0"/>
          </a:p>
        </p:txBody>
      </p:sp>
      <p:sp>
        <p:nvSpPr>
          <p:cNvPr id="17" name="Text 11"/>
          <p:cNvSpPr txBox="1"/>
          <p:nvPr/>
        </p:nvSpPr>
        <p:spPr>
          <a:xfrm>
            <a:off x="10573207" y="6476695"/>
            <a:ext cx="57150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spc="252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다음</a:t>
            </a:r>
            <a:endParaRPr lang="en-US" sz="1050" dirty="0"/>
          </a:p>
        </p:txBody>
      </p:sp>
      <p:sp>
        <p:nvSpPr>
          <p:cNvPr id="18" name="Text 12"/>
          <p:cNvSpPr txBox="1"/>
          <p:nvPr/>
        </p:nvSpPr>
        <p:spPr>
          <a:xfrm>
            <a:off x="10573207" y="6858000"/>
            <a:ext cx="5715000" cy="4288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부록으로 이어지는 페이지</a:t>
            </a:r>
            <a:endParaRPr lang="en-US" sz="2700" dirty="0"/>
          </a:p>
        </p:txBody>
      </p:sp>
      <p:sp>
        <p:nvSpPr>
          <p:cNvPr id="19" name="Text 13"/>
          <p:cNvSpPr txBox="1"/>
          <p:nvPr/>
        </p:nvSpPr>
        <p:spPr>
          <a:xfrm>
            <a:off x="10573207" y="7589520"/>
            <a:ext cx="5715000" cy="830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92"/>
              </a:lnSpc>
              <a:buNone/>
            </a:pPr>
            <a:r>
              <a:rPr lang="en-US" sz="1350" dirty="0">
                <a:solidFill>
                  <a:srgbClr val="D8DFC9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다음 슬라이드부터 부록 A01~A08이 이어집니다.</a:t>
            </a:r>
            <a:pPr algn="l" indent="0" marL="0">
              <a:lnSpc>
                <a:spcPts val="2092"/>
              </a:lnSpc>
              <a:buNone/>
            </a:pPr>
            <a:endParaRPr lang="en-US" sz="1350" dirty="0"/>
          </a:p>
          <a:p>
            <a:pPr algn="l" indent="0" marL="0">
              <a:lnSpc>
                <a:spcPts val="2092"/>
              </a:lnSpc>
              <a:buNone/>
            </a:pPr>
            <a:r>
              <a:rPr lang="en-US" sz="1350" dirty="0">
                <a:solidFill>
                  <a:srgbClr val="D8DFC9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가격 · 매출 · 개발 범위 · 미확인 항목 · 가정과</a:t>
            </a:r>
            <a:pPr algn="l" indent="0" marL="0">
              <a:lnSpc>
                <a:spcPts val="2092"/>
              </a:lnSpc>
              <a:buNone/>
            </a:pPr>
            <a:endParaRPr lang="en-US" sz="1350" dirty="0"/>
          </a:p>
          <a:p>
            <a:pPr algn="l" indent="0" marL="0">
              <a:lnSpc>
                <a:spcPts val="2092"/>
              </a:lnSpc>
              <a:buNone/>
            </a:pPr>
            <a:r>
              <a:rPr lang="en-US" sz="1350" dirty="0">
                <a:solidFill>
                  <a:srgbClr val="D8DFC9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한계 · 후속 옵션을 자세히 봅니다.</a:t>
            </a:r>
            <a:endParaRPr lang="en-US" sz="1350" dirty="0"/>
          </a:p>
        </p:txBody>
      </p:sp>
      <p:sp>
        <p:nvSpPr>
          <p:cNvPr id="20" name="Text 14"/>
          <p:cNvSpPr txBox="1"/>
          <p:nvPr/>
        </p:nvSpPr>
        <p:spPr>
          <a:xfrm>
            <a:off x="1218895" y="8876995"/>
            <a:ext cx="15850210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7C5AB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본 자료는 사업검토용이며, 운영 주체 · 가격 · 수익은 아직 확정하지 않았습니다.</a:t>
            </a:r>
            <a:endParaRPr lang="en-US" sz="1350" dirty="0"/>
          </a:p>
        </p:txBody>
      </p:sp>
      <p:sp>
        <p:nvSpPr>
          <p:cNvPr id="21" name="Text 15"/>
          <p:cNvSpPr txBox="1"/>
          <p:nvPr/>
        </p:nvSpPr>
        <p:spPr>
          <a:xfrm>
            <a:off x="1218895" y="9620402"/>
            <a:ext cx="10478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Slide 09 of 17 · 사업검토판 v0.8</a:t>
            </a:r>
            <a:endParaRPr lang="en-US" sz="975" dirty="0"/>
          </a:p>
        </p:txBody>
      </p:sp>
      <p:sp>
        <p:nvSpPr>
          <p:cNvPr id="22" name="Text 16"/>
          <p:cNvSpPr txBox="1"/>
          <p:nvPr/>
        </p:nvSpPr>
        <p:spPr>
          <a:xfrm>
            <a:off x="12191695" y="9620402"/>
            <a:ext cx="52578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975" spc="176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2026-10-08</a:t>
            </a:r>
            <a:endParaRPr lang="en-US" sz="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d944d673064aed7adb5b7f1d31c5bf8f.png">    </p:cNvPr>
          <p:cNvPicPr>
            <a:picLocks noChangeAspect="1"/>
          </p:cNvPicPr>
          <p:nvPr/>
        </p:nvPicPr>
        <p:blipFill>
          <a:blip r:embed="rId1"/>
          <a:srcRect l="0" r="0" t="-400" b="-400"/>
          <a:stretch/>
        </p:blipFill>
        <p:spPr>
          <a:xfrm>
            <a:off x="0" y="0"/>
            <a:ext cx="18288000" cy="576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38505" y="2553005"/>
            <a:ext cx="5391302" cy="6305702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pic>
        <p:nvPicPr>
          <p:cNvPr id="4" name="Image 1" descr="gen-dedup-39f7fb652fe92f50f64f84ef574a8374.png">    </p:cNvPr>
          <p:cNvPicPr>
            <a:picLocks noChangeAspect="1"/>
          </p:cNvPicPr>
          <p:nvPr/>
        </p:nvPicPr>
        <p:blipFill>
          <a:blip r:embed="rId2"/>
          <a:srcRect l="-2078" r="-2078" t="0" b="0"/>
          <a:stretch/>
        </p:blipFill>
        <p:spPr>
          <a:xfrm>
            <a:off x="1143000" y="4438498"/>
            <a:ext cx="4762195" cy="9144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6458407" y="2553005"/>
            <a:ext cx="5391302" cy="6305702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pic>
        <p:nvPicPr>
          <p:cNvPr id="6" name="Image 2" descr="gen-dedup-39f7fb652fe92f50f64f84ef574a8374.png">    </p:cNvPr>
          <p:cNvPicPr>
            <a:picLocks noChangeAspect="1"/>
          </p:cNvPicPr>
          <p:nvPr/>
        </p:nvPicPr>
        <p:blipFill>
          <a:blip r:embed="rId3"/>
          <a:srcRect l="-2078" r="-2078" t="0" b="0"/>
          <a:stretch/>
        </p:blipFill>
        <p:spPr>
          <a:xfrm>
            <a:off x="6762902" y="4438498"/>
            <a:ext cx="4762195" cy="9144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12077395" y="2553005"/>
            <a:ext cx="5410505" cy="6324905"/>
          </a:xfrm>
          <a:prstGeom prst="rect">
            <a:avLst/>
          </a:prstGeom>
          <a:solidFill>
            <a:srgbClr val="FBF7EB"/>
          </a:solidFill>
          <a:ln w="25400">
            <a:solidFill>
              <a:srgbClr val="1F3D2D"/>
            </a:solidFill>
            <a:prstDash val="solid"/>
          </a:ln>
        </p:spPr>
      </p:sp>
      <p:pic>
        <p:nvPicPr>
          <p:cNvPr id="8" name="Image 3" descr="gen-dedup-39f7fb652fe92f50f64f84ef574a8374.png">    </p:cNvPr>
          <p:cNvPicPr>
            <a:picLocks noChangeAspect="1"/>
          </p:cNvPicPr>
          <p:nvPr/>
        </p:nvPicPr>
        <p:blipFill>
          <a:blip r:embed="rId4"/>
          <a:srcRect l="-2078" r="-2078" t="0" b="0"/>
          <a:stretch/>
        </p:blipFill>
        <p:spPr>
          <a:xfrm>
            <a:off x="12382805" y="4438498"/>
            <a:ext cx="4762195" cy="9144"/>
          </a:xfrm>
          <a:prstGeom prst="rect">
            <a:avLst/>
          </a:prstGeom>
        </p:spPr>
      </p:pic>
      <p:sp>
        <p:nvSpPr>
          <p:cNvPr id="9" name="Text 3"/>
          <p:cNvSpPr txBox="1"/>
          <p:nvPr/>
        </p:nvSpPr>
        <p:spPr>
          <a:xfrm>
            <a:off x="838505" y="495605"/>
            <a:ext cx="104781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spc="231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부록 · 상세 검토 자료 · 부록 A01 · 검토 가격 3종 상세</a:t>
            </a:r>
            <a:endParaRPr lang="en-US" sz="1050" dirty="0"/>
          </a:p>
        </p:txBody>
      </p:sp>
      <p:sp>
        <p:nvSpPr>
          <p:cNvPr id="10" name="Text 4"/>
          <p:cNvSpPr txBox="1"/>
          <p:nvPr/>
        </p:nvSpPr>
        <p:spPr>
          <a:xfrm>
            <a:off x="838505" y="875995"/>
            <a:ext cx="15240305" cy="5623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750" b="1" spc="-37" kern="0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검토 가격 3종, 포함·제외·가정까지 자세히</a:t>
            </a:r>
            <a:endParaRPr lang="en-US" sz="3750" dirty="0"/>
          </a:p>
        </p:txBody>
      </p:sp>
      <p:sp>
        <p:nvSpPr>
          <p:cNvPr id="11" name="Text 5"/>
          <p:cNvSpPr txBox="1"/>
          <p:nvPr/>
        </p:nvSpPr>
        <p:spPr>
          <a:xfrm>
            <a:off x="838505" y="1886407"/>
            <a:ext cx="14287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실제 결제와 작업시간이 없기 때문에 추정 작업시간과 포함 결과물은 다음 단계에서 다시 측정합니다.</a:t>
            </a:r>
            <a:endParaRPr lang="en-US" sz="1650" dirty="0"/>
          </a:p>
        </p:txBody>
      </p:sp>
      <p:sp>
        <p:nvSpPr>
          <p:cNvPr id="12" name="Text 6"/>
          <p:cNvSpPr txBox="1"/>
          <p:nvPr/>
        </p:nvSpPr>
        <p:spPr>
          <a:xfrm>
            <a:off x="1143000" y="2819095"/>
            <a:ext cx="28575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spc="180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상품 A · entry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1143000" y="3124505"/>
            <a:ext cx="476311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상황판단 리포트</a:t>
            </a:r>
            <a:endParaRPr lang="en-US" sz="2250" dirty="0"/>
          </a:p>
        </p:txBody>
      </p:sp>
      <p:sp>
        <p:nvSpPr>
          <p:cNvPr id="14" name="Text 8"/>
          <p:cNvSpPr txBox="1"/>
          <p:nvPr/>
        </p:nvSpPr>
        <p:spPr>
          <a:xfrm>
            <a:off x="1143000" y="3733495"/>
            <a:ext cx="4763110" cy="5815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150" b="1" spc="-31" kern="0" dirty="0">
                <a:solidFill>
                  <a:srgbClr val="17332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3만원</a:t>
            </a:r>
            <a:pPr algn="l" indent="0" marL="0">
              <a:buNone/>
            </a:pPr>
            <a:r>
              <a:rPr lang="en-US" sz="1350" b="1" spc="-31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(검토용)</a:t>
            </a:r>
            <a:endParaRPr lang="en-US" sz="3150" dirty="0"/>
          </a:p>
        </p:txBody>
      </p:sp>
      <p:sp>
        <p:nvSpPr>
          <p:cNvPr id="15" name="Text 9"/>
          <p:cNvSpPr txBox="1"/>
          <p:nvPr/>
        </p:nvSpPr>
        <p:spPr>
          <a:xfrm>
            <a:off x="1143000" y="4610405"/>
            <a:ext cx="476311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상황 요약 · 긴급도</a:t>
            </a:r>
            <a:endParaRPr lang="en-US" sz="1350" dirty="0"/>
          </a:p>
        </p:txBody>
      </p:sp>
      <p:sp>
        <p:nvSpPr>
          <p:cNvPr id="16" name="Text 10"/>
          <p:cNvSpPr txBox="1"/>
          <p:nvPr/>
        </p:nvSpPr>
        <p:spPr>
          <a:xfrm>
            <a:off x="1143000" y="4922215"/>
            <a:ext cx="476311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선택지 · 다음 행동</a:t>
            </a:r>
            <a:endParaRPr lang="en-US" sz="1350" dirty="0"/>
          </a:p>
        </p:txBody>
      </p:sp>
      <p:sp>
        <p:nvSpPr>
          <p:cNvPr id="17" name="Text 11"/>
          <p:cNvSpPr txBox="1"/>
          <p:nvPr/>
        </p:nvSpPr>
        <p:spPr>
          <a:xfrm>
            <a:off x="1143000" y="5234940"/>
            <a:ext cx="476311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기관 질문 5개</a:t>
            </a:r>
            <a:endParaRPr lang="en-US" sz="1350" dirty="0"/>
          </a:p>
        </p:txBody>
      </p:sp>
      <p:sp>
        <p:nvSpPr>
          <p:cNvPr id="18" name="Text 12"/>
          <p:cNvSpPr txBox="1"/>
          <p:nvPr/>
        </p:nvSpPr>
        <p:spPr>
          <a:xfrm>
            <a:off x="1143000" y="5642762"/>
            <a:ext cx="476311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추정 작업시간 — 자료 없음</a:t>
            </a:r>
            <a:endParaRPr lang="en-US" sz="1350" dirty="0"/>
          </a:p>
        </p:txBody>
      </p:sp>
      <p:sp>
        <p:nvSpPr>
          <p:cNvPr id="19" name="Text 13"/>
          <p:cNvSpPr txBox="1"/>
          <p:nvPr/>
        </p:nvSpPr>
        <p:spPr>
          <a:xfrm>
            <a:off x="1143000" y="6050585"/>
            <a:ext cx="476311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포함 산출물 1종 · 비교 자료 없음</a:t>
            </a:r>
            <a:endParaRPr lang="en-US" sz="1350" dirty="0"/>
          </a:p>
        </p:txBody>
      </p:sp>
      <p:sp>
        <p:nvSpPr>
          <p:cNvPr id="20" name="Text 14"/>
          <p:cNvSpPr txBox="1"/>
          <p:nvPr/>
        </p:nvSpPr>
        <p:spPr>
          <a:xfrm>
            <a:off x="6762902" y="2819095"/>
            <a:ext cx="28575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spc="180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상품 B · comparison</a:t>
            </a:r>
            <a:endParaRPr lang="en-US" sz="900" dirty="0"/>
          </a:p>
        </p:txBody>
      </p:sp>
      <p:sp>
        <p:nvSpPr>
          <p:cNvPr id="21" name="Text 15"/>
          <p:cNvSpPr txBox="1"/>
          <p:nvPr/>
        </p:nvSpPr>
        <p:spPr>
          <a:xfrm>
            <a:off x="6762902" y="3124505"/>
            <a:ext cx="476311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선택지 비교 리포트</a:t>
            </a:r>
            <a:endParaRPr lang="en-US" sz="2250" dirty="0"/>
          </a:p>
        </p:txBody>
      </p:sp>
      <p:sp>
        <p:nvSpPr>
          <p:cNvPr id="22" name="Text 16"/>
          <p:cNvSpPr txBox="1"/>
          <p:nvPr/>
        </p:nvSpPr>
        <p:spPr>
          <a:xfrm>
            <a:off x="6762902" y="3733495"/>
            <a:ext cx="4763110" cy="5815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150" b="1" spc="-31" kern="0" dirty="0">
                <a:solidFill>
                  <a:srgbClr val="17332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5만원</a:t>
            </a:r>
            <a:pPr algn="l" indent="0" marL="0">
              <a:buNone/>
            </a:pPr>
            <a:r>
              <a:rPr lang="en-US" sz="1350" b="1" spc="-31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(검토용)</a:t>
            </a:r>
            <a:endParaRPr lang="en-US" sz="3150" dirty="0"/>
          </a:p>
        </p:txBody>
      </p:sp>
      <p:sp>
        <p:nvSpPr>
          <p:cNvPr id="23" name="Text 17"/>
          <p:cNvSpPr txBox="1"/>
          <p:nvPr/>
        </p:nvSpPr>
        <p:spPr>
          <a:xfrm>
            <a:off x="6762902" y="4610405"/>
            <a:ext cx="476311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선택지 3개 비교</a:t>
            </a:r>
            <a:endParaRPr lang="en-US" sz="1350" dirty="0"/>
          </a:p>
        </p:txBody>
      </p:sp>
      <p:sp>
        <p:nvSpPr>
          <p:cNvPr id="24" name="Text 18"/>
          <p:cNvSpPr txBox="1"/>
          <p:nvPr/>
        </p:nvSpPr>
        <p:spPr>
          <a:xfrm>
            <a:off x="6762902" y="4922215"/>
            <a:ext cx="476311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비용 범위 · 장단점</a:t>
            </a:r>
            <a:endParaRPr lang="en-US" sz="1350" dirty="0"/>
          </a:p>
        </p:txBody>
      </p:sp>
      <p:sp>
        <p:nvSpPr>
          <p:cNvPr id="25" name="Text 19"/>
          <p:cNvSpPr txBox="1"/>
          <p:nvPr/>
        </p:nvSpPr>
        <p:spPr>
          <a:xfrm>
            <a:off x="6762902" y="5234940"/>
            <a:ext cx="476311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가족 공유용 요약 1장</a:t>
            </a:r>
            <a:endParaRPr lang="en-US" sz="1350" dirty="0"/>
          </a:p>
        </p:txBody>
      </p:sp>
      <p:sp>
        <p:nvSpPr>
          <p:cNvPr id="26" name="Text 20"/>
          <p:cNvSpPr txBox="1"/>
          <p:nvPr/>
        </p:nvSpPr>
        <p:spPr>
          <a:xfrm>
            <a:off x="6762902" y="5642762"/>
            <a:ext cx="476311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추정 작업시간 — 자료 없음</a:t>
            </a:r>
            <a:endParaRPr lang="en-US" sz="1350" dirty="0"/>
          </a:p>
        </p:txBody>
      </p:sp>
      <p:sp>
        <p:nvSpPr>
          <p:cNvPr id="27" name="Text 21"/>
          <p:cNvSpPr txBox="1"/>
          <p:nvPr/>
        </p:nvSpPr>
        <p:spPr>
          <a:xfrm>
            <a:off x="6762902" y="6050585"/>
            <a:ext cx="476311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비교 횟수 · 형식 — 측정 후 결정</a:t>
            </a:r>
            <a:endParaRPr lang="en-US" sz="1350" dirty="0"/>
          </a:p>
        </p:txBody>
      </p:sp>
      <p:sp>
        <p:nvSpPr>
          <p:cNvPr id="28" name="Text 22"/>
          <p:cNvSpPr txBox="1"/>
          <p:nvPr/>
        </p:nvSpPr>
        <p:spPr>
          <a:xfrm>
            <a:off x="12382805" y="2819095"/>
            <a:ext cx="28575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spc="180" kern="0" dirty="0">
                <a:solidFill>
                  <a:srgbClr val="1F3D2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상품 C · execution-ready</a:t>
            </a:r>
            <a:endParaRPr lang="en-US" sz="900" dirty="0"/>
          </a:p>
        </p:txBody>
      </p:sp>
      <p:sp>
        <p:nvSpPr>
          <p:cNvPr id="29" name="Text 23"/>
          <p:cNvSpPr txBox="1"/>
          <p:nvPr/>
        </p:nvSpPr>
        <p:spPr>
          <a:xfrm>
            <a:off x="12382805" y="3124505"/>
            <a:ext cx="476311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실행준비 패키지</a:t>
            </a:r>
            <a:endParaRPr lang="en-US" sz="2250" dirty="0"/>
          </a:p>
        </p:txBody>
      </p:sp>
      <p:sp>
        <p:nvSpPr>
          <p:cNvPr id="30" name="Text 24"/>
          <p:cNvSpPr txBox="1"/>
          <p:nvPr/>
        </p:nvSpPr>
        <p:spPr>
          <a:xfrm>
            <a:off x="12382805" y="3733495"/>
            <a:ext cx="4763110" cy="5815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150" b="1" spc="-31" kern="0" dirty="0">
                <a:solidFill>
                  <a:srgbClr val="173324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10만원</a:t>
            </a:r>
            <a:pPr algn="l" indent="0" marL="0">
              <a:buNone/>
            </a:pPr>
            <a:r>
              <a:rPr lang="en-US" sz="1350" b="1" spc="-31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(검토용)</a:t>
            </a:r>
            <a:endParaRPr lang="en-US" sz="3150" dirty="0"/>
          </a:p>
        </p:txBody>
      </p:sp>
      <p:sp>
        <p:nvSpPr>
          <p:cNvPr id="31" name="Text 25"/>
          <p:cNvSpPr txBox="1"/>
          <p:nvPr/>
        </p:nvSpPr>
        <p:spPr>
          <a:xfrm>
            <a:off x="12382805" y="4610405"/>
            <a:ext cx="476311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문의 문안 · 전화 질문지</a:t>
            </a:r>
            <a:endParaRPr lang="en-US" sz="1350" dirty="0"/>
          </a:p>
        </p:txBody>
      </p:sp>
      <p:sp>
        <p:nvSpPr>
          <p:cNvPr id="32" name="Text 26"/>
          <p:cNvSpPr txBox="1"/>
          <p:nvPr/>
        </p:nvSpPr>
        <p:spPr>
          <a:xfrm>
            <a:off x="12382805" y="4922215"/>
            <a:ext cx="476311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서류 체크리스트</a:t>
            </a:r>
            <a:endParaRPr lang="en-US" sz="1350" dirty="0"/>
          </a:p>
        </p:txBody>
      </p:sp>
      <p:sp>
        <p:nvSpPr>
          <p:cNvPr id="33" name="Text 27"/>
          <p:cNvSpPr txBox="1"/>
          <p:nvPr/>
        </p:nvSpPr>
        <p:spPr>
          <a:xfrm>
            <a:off x="12382805" y="5234940"/>
            <a:ext cx="476311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7일 후속 계획</a:t>
            </a:r>
            <a:endParaRPr lang="en-US" sz="1350" dirty="0"/>
          </a:p>
        </p:txBody>
      </p:sp>
      <p:sp>
        <p:nvSpPr>
          <p:cNvPr id="34" name="Text 28"/>
          <p:cNvSpPr txBox="1"/>
          <p:nvPr/>
        </p:nvSpPr>
        <p:spPr>
          <a:xfrm>
            <a:off x="12382805" y="5642762"/>
            <a:ext cx="476311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추정 작업시간 — 자료 없음</a:t>
            </a:r>
            <a:endParaRPr lang="en-US" sz="1350" dirty="0"/>
          </a:p>
        </p:txBody>
      </p:sp>
      <p:sp>
        <p:nvSpPr>
          <p:cNvPr id="35" name="Text 29"/>
          <p:cNvSpPr txBox="1"/>
          <p:nvPr/>
        </p:nvSpPr>
        <p:spPr>
          <a:xfrm>
            <a:off x="12382805" y="6050585"/>
            <a:ext cx="476311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후속 단계 책임 · 운영 주체 — 미확정</a:t>
            </a:r>
            <a:endParaRPr lang="en-US" sz="1350" dirty="0"/>
          </a:p>
        </p:txBody>
      </p:sp>
      <p:sp>
        <p:nvSpPr>
          <p:cNvPr id="36" name="Text 30"/>
          <p:cNvSpPr txBox="1"/>
          <p:nvPr/>
        </p:nvSpPr>
        <p:spPr>
          <a:xfrm>
            <a:off x="838505" y="9620402"/>
            <a:ext cx="10478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Slide 10 of 17 · A01 · 부록 · 사업검토판 v0.8</a:t>
            </a:r>
            <a:endParaRPr lang="en-US" sz="975" dirty="0"/>
          </a:p>
        </p:txBody>
      </p:sp>
      <p:sp>
        <p:nvSpPr>
          <p:cNvPr id="37" name="Text 31"/>
          <p:cNvSpPr txBox="1"/>
          <p:nvPr/>
        </p:nvSpPr>
        <p:spPr>
          <a:xfrm>
            <a:off x="12191695" y="9620402"/>
            <a:ext cx="52578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2026-10-08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d944d673064aed7adb5b7f1d31c5bf8f.png">    </p:cNvPr>
          <p:cNvPicPr>
            <a:picLocks noChangeAspect="1"/>
          </p:cNvPicPr>
          <p:nvPr/>
        </p:nvPicPr>
        <p:blipFill>
          <a:blip r:embed="rId1"/>
          <a:srcRect l="0" r="0" t="-400" b="-400"/>
          <a:stretch/>
        </p:blipFill>
        <p:spPr>
          <a:xfrm>
            <a:off x="0" y="0"/>
            <a:ext cx="18288000" cy="576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476195" y="6782105"/>
            <a:ext cx="4953305" cy="267005"/>
          </a:xfrm>
          <a:prstGeom prst="rect">
            <a:avLst/>
          </a:prstGeom>
          <a:solidFill>
            <a:srgbClr val="D8DFC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2476195" y="7239305"/>
            <a:ext cx="4953305" cy="267005"/>
          </a:xfrm>
          <a:prstGeom prst="rect">
            <a:avLst/>
          </a:prstGeom>
          <a:solidFill>
            <a:srgbClr val="D8DFC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2476195" y="7696505"/>
            <a:ext cx="4953305" cy="267005"/>
          </a:xfrm>
          <a:prstGeom prst="rect">
            <a:avLst/>
          </a:prstGeom>
          <a:solidFill>
            <a:srgbClr val="D8DFC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810805" y="6782105"/>
            <a:ext cx="171907" cy="171907"/>
          </a:xfrm>
          <a:prstGeom prst="rect">
            <a:avLst/>
          </a:prstGeom>
          <a:solidFill>
            <a:srgbClr val="8FA38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0287000" y="6782105"/>
            <a:ext cx="171907" cy="171907"/>
          </a:xfrm>
          <a:prstGeom prst="rect">
            <a:avLst/>
          </a:prstGeom>
          <a:solidFill>
            <a:srgbClr val="5B6E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2763195" y="6782105"/>
            <a:ext cx="171907" cy="171907"/>
          </a:xfrm>
          <a:prstGeom prst="rect">
            <a:avLst/>
          </a:prstGeom>
          <a:solidFill>
            <a:srgbClr val="1F3D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2476195" y="6782105"/>
            <a:ext cx="1485900" cy="267005"/>
          </a:xfrm>
          <a:prstGeom prst="rect">
            <a:avLst/>
          </a:prstGeom>
          <a:solidFill>
            <a:srgbClr val="8FA38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962095" y="6782105"/>
            <a:ext cx="1485900" cy="267005"/>
          </a:xfrm>
          <a:prstGeom prst="rect">
            <a:avLst/>
          </a:prstGeom>
          <a:solidFill>
            <a:srgbClr val="5B6E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447995" y="6782105"/>
            <a:ext cx="1981505" cy="267005"/>
          </a:xfrm>
          <a:prstGeom prst="rect">
            <a:avLst/>
          </a:prstGeom>
          <a:solidFill>
            <a:srgbClr val="1F3D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76195" y="7239305"/>
            <a:ext cx="1533449" cy="267005"/>
          </a:xfrm>
          <a:prstGeom prst="rect">
            <a:avLst/>
          </a:prstGeom>
          <a:solidFill>
            <a:srgbClr val="8FA38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009644" y="7239305"/>
            <a:ext cx="1686154" cy="267005"/>
          </a:xfrm>
          <a:prstGeom prst="rect">
            <a:avLst/>
          </a:prstGeom>
          <a:solidFill>
            <a:srgbClr val="5B6E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695798" y="7239305"/>
            <a:ext cx="1733702" cy="267005"/>
          </a:xfrm>
          <a:prstGeom prst="rect">
            <a:avLst/>
          </a:prstGeom>
          <a:solidFill>
            <a:srgbClr val="1F3D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2476195" y="7696505"/>
            <a:ext cx="1533449" cy="267005"/>
          </a:xfrm>
          <a:prstGeom prst="rect">
            <a:avLst/>
          </a:prstGeom>
          <a:solidFill>
            <a:srgbClr val="8FA38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009644" y="7696505"/>
            <a:ext cx="1686154" cy="267005"/>
          </a:xfrm>
          <a:prstGeom prst="rect">
            <a:avLst/>
          </a:prstGeom>
          <a:solidFill>
            <a:srgbClr val="5B6E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695798" y="7696505"/>
            <a:ext cx="1733702" cy="267005"/>
          </a:xfrm>
          <a:prstGeom prst="rect">
            <a:avLst/>
          </a:prstGeom>
          <a:solidFill>
            <a:srgbClr val="1F3D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838505" y="495605"/>
            <a:ext cx="104781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spc="231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부록 A02 · 매출 시나리오 3가지 · 계산 예시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838505" y="875995"/>
            <a:ext cx="16193110" cy="609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4050" b="1" spc="-40" kern="0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결제 건수 가정을 바꾼 3가지 시나리오</a:t>
            </a:r>
            <a:endParaRPr lang="en-US" sz="4050" dirty="0"/>
          </a:p>
        </p:txBody>
      </p:sp>
      <p:sp>
        <p:nvSpPr>
          <p:cNvPr id="20" name="Text 17"/>
          <p:cNvSpPr txBox="1"/>
          <p:nvPr/>
        </p:nvSpPr>
        <p:spPr>
          <a:xfrm>
            <a:off x="838505" y="1904695"/>
            <a:ext cx="14287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순이익은 작업시간·원가·고객 확보 비용을 측정한 뒤 계산합니다. 본 표는 매출 자체의 가정만 보여줍니다.</a:t>
            </a:r>
            <a:endParaRPr lang="en-US" sz="165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8505" y="2590495"/>
          <a:ext cx="16611905" cy="3439058"/>
        </p:xfrm>
        <a:graphic>
          <a:graphicData uri="http://schemas.openxmlformats.org/drawingml/2006/table">
            <a:tbl>
              <a:tblPr/>
              <a:tblGrid>
                <a:gridCol w="2286000"/>
                <a:gridCol w="1904695"/>
                <a:gridCol w="1904695"/>
                <a:gridCol w="1904695"/>
                <a:gridCol w="2286000"/>
                <a:gridCol w="2667305"/>
                <a:gridCol w="3657600"/>
              </a:tblGrid>
              <a:tr h="85976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시나리오</a:t>
                      </a:r>
                      <a:endParaRPr lang="en-US" sz="9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52705" marR="152705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3만원 건수</a:t>
                      </a:r>
                      <a:endParaRPr lang="en-US" sz="9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52705" marR="152705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5만원 건수</a:t>
                      </a:r>
                      <a:endParaRPr lang="en-US" sz="9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52705" marR="152705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10만원 건수</a:t>
                      </a:r>
                      <a:endParaRPr lang="en-US" sz="9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52705" marR="152705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월 매출 예시</a:t>
                      </a:r>
                      <a:endParaRPr lang="en-US" sz="9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52705" marR="152705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단가별 매출 비중</a:t>
                      </a:r>
                      <a:endParaRPr lang="en-US" sz="9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52705" marR="152705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가정 표시</a:t>
                      </a:r>
                      <a:endParaRPr lang="en-US" sz="9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52705" marR="152705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97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1733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적은 이용</a:t>
                      </a:r>
                      <a:endParaRPr lang="en-US" sz="165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52705" marR="152705" marT="267005" marB="26700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50" dirty="0">
                          <a:solidFill>
                            <a:srgbClr val="1F30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5건</a:t>
                      </a:r>
                      <a:endParaRPr lang="en-US" sz="16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52705" marR="152705" marT="267005" marB="26700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50" dirty="0">
                          <a:solidFill>
                            <a:srgbClr val="1F30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3건</a:t>
                      </a:r>
                      <a:endParaRPr lang="en-US" sz="16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52705" marR="152705" marT="267005" marB="26700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50" dirty="0">
                          <a:solidFill>
                            <a:srgbClr val="1F30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2건</a:t>
                      </a:r>
                      <a:endParaRPr lang="en-US" sz="16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52705" marR="152705" marT="267005" marB="26700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50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50만원</a:t>
                      </a:r>
                      <a:endParaRPr lang="en-US" sz="22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52705" marR="152705" marT="267005" marB="26700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3만원 30% · 5만원 30%</a:t>
                      </a:r>
                      <a:pPr indent="0" marL="0">
                        <a:buNone/>
                      </a:pP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10만원 40%</a:t>
                      </a:r>
                      <a:endParaRPr lang="en-US" sz="1200" dirty="0"/>
                    </a:p>
                  </a:txBody>
                  <a:tcPr marL="152705" marR="152705" marT="267005" marB="26700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E7E6A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검토용 시나리오</a:t>
                      </a:r>
                      <a:endParaRPr lang="en-US" sz="120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52705" marR="152705" marT="267005" marB="26700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97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1733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중간 이용</a:t>
                      </a:r>
                      <a:endParaRPr lang="en-US" sz="165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52705" marR="152705" marT="267005" marB="26700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50" dirty="0">
                          <a:solidFill>
                            <a:srgbClr val="1F30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15건</a:t>
                      </a:r>
                      <a:endParaRPr lang="en-US" sz="16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52705" marR="152705" marT="267005" marB="26700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50" dirty="0">
                          <a:solidFill>
                            <a:srgbClr val="1F30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10건</a:t>
                      </a:r>
                      <a:endParaRPr lang="en-US" sz="16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52705" marR="152705" marT="267005" marB="26700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50" dirty="0">
                          <a:solidFill>
                            <a:srgbClr val="1F30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5건</a:t>
                      </a:r>
                      <a:endParaRPr lang="en-US" sz="16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52705" marR="152705" marT="267005" marB="26700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50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145만원</a:t>
                      </a:r>
                      <a:endParaRPr lang="en-US" sz="22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52705" marR="152705" marT="267005" marB="26700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3만원 31% · 5만원 34%</a:t>
                      </a:r>
                      <a:pPr indent="0" marL="0">
                        <a:buNone/>
                      </a:pP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10만원 35%</a:t>
                      </a:r>
                      <a:endParaRPr lang="en-US" sz="1200" dirty="0"/>
                    </a:p>
                  </a:txBody>
                  <a:tcPr marL="152705" marR="152705" marT="267005" marB="26700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E7E6A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검토용 시나리오</a:t>
                      </a:r>
                      <a:endParaRPr lang="en-US" sz="120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52705" marR="152705" marT="267005" marB="26700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97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1733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많은 이용</a:t>
                      </a:r>
                      <a:endParaRPr lang="en-US" sz="165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52705" marR="152705" marT="267005" marB="26700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50" dirty="0">
                          <a:solidFill>
                            <a:srgbClr val="1F30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30건</a:t>
                      </a:r>
                      <a:endParaRPr lang="en-US" sz="16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52705" marR="152705" marT="267005" marB="26700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50" dirty="0">
                          <a:solidFill>
                            <a:srgbClr val="1F30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20건</a:t>
                      </a:r>
                      <a:endParaRPr lang="en-US" sz="16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52705" marR="152705" marT="267005" marB="26700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50" dirty="0">
                          <a:solidFill>
                            <a:srgbClr val="1F30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10건</a:t>
                      </a:r>
                      <a:endParaRPr lang="en-US" sz="16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52705" marR="152705" marT="267005" marB="26700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50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290만원</a:t>
                      </a:r>
                      <a:endParaRPr lang="en-US" sz="22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52705" marR="152705" marT="267005" marB="26700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3만원 31% · 5만원 34%</a:t>
                      </a:r>
                      <a:pPr indent="0" marL="0">
                        <a:buNone/>
                      </a:pP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10만원 35%</a:t>
                      </a:r>
                      <a:endParaRPr lang="en-US" sz="1200" dirty="0"/>
                    </a:p>
                  </a:txBody>
                  <a:tcPr marL="152705" marR="152705" marT="267005" marB="26700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E7E6A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검토용 시나리오</a:t>
                      </a:r>
                      <a:endParaRPr lang="en-US" sz="120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52705" marR="152705" marT="267005" marB="267005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" name="Text 18"/>
          <p:cNvSpPr txBox="1"/>
          <p:nvPr/>
        </p:nvSpPr>
        <p:spPr>
          <a:xfrm>
            <a:off x="838505" y="6286500"/>
            <a:ext cx="5715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단가별 매출 비중 시각화 · 검토용</a:t>
            </a:r>
            <a:endParaRPr lang="en-US" sz="975" dirty="0"/>
          </a:p>
        </p:txBody>
      </p:sp>
      <p:sp>
        <p:nvSpPr>
          <p:cNvPr id="23" name="Text 19"/>
          <p:cNvSpPr txBox="1"/>
          <p:nvPr/>
        </p:nvSpPr>
        <p:spPr>
          <a:xfrm>
            <a:off x="838505" y="6782105"/>
            <a:ext cx="2857500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적은 이용</a:t>
            </a:r>
            <a:endParaRPr lang="en-US" sz="1350" dirty="0"/>
          </a:p>
        </p:txBody>
      </p:sp>
      <p:sp>
        <p:nvSpPr>
          <p:cNvPr id="24" name="Text 20"/>
          <p:cNvSpPr txBox="1"/>
          <p:nvPr/>
        </p:nvSpPr>
        <p:spPr>
          <a:xfrm>
            <a:off x="838505" y="7239305"/>
            <a:ext cx="2857500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중간 이용</a:t>
            </a:r>
            <a:endParaRPr lang="en-US" sz="1350" dirty="0"/>
          </a:p>
        </p:txBody>
      </p:sp>
      <p:sp>
        <p:nvSpPr>
          <p:cNvPr id="25" name="Text 21"/>
          <p:cNvSpPr txBox="1"/>
          <p:nvPr/>
        </p:nvSpPr>
        <p:spPr>
          <a:xfrm>
            <a:off x="838505" y="7696505"/>
            <a:ext cx="2857500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많은 이용</a:t>
            </a:r>
            <a:endParaRPr lang="en-US" sz="1350" dirty="0"/>
          </a:p>
        </p:txBody>
      </p:sp>
      <p:sp>
        <p:nvSpPr>
          <p:cNvPr id="26" name="Text 22"/>
          <p:cNvSpPr txBox="1"/>
          <p:nvPr/>
        </p:nvSpPr>
        <p:spPr>
          <a:xfrm>
            <a:off x="8096098" y="6762902"/>
            <a:ext cx="190561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2A4A3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3만원 비중</a:t>
            </a:r>
            <a:endParaRPr lang="en-US" sz="1200" dirty="0"/>
          </a:p>
        </p:txBody>
      </p:sp>
      <p:sp>
        <p:nvSpPr>
          <p:cNvPr id="27" name="Text 23"/>
          <p:cNvSpPr txBox="1"/>
          <p:nvPr/>
        </p:nvSpPr>
        <p:spPr>
          <a:xfrm>
            <a:off x="10573207" y="6762902"/>
            <a:ext cx="190561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2A4A3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5만원 비중</a:t>
            </a:r>
            <a:endParaRPr lang="en-US" sz="1200" dirty="0"/>
          </a:p>
        </p:txBody>
      </p:sp>
      <p:sp>
        <p:nvSpPr>
          <p:cNvPr id="28" name="Text 24"/>
          <p:cNvSpPr txBox="1"/>
          <p:nvPr/>
        </p:nvSpPr>
        <p:spPr>
          <a:xfrm>
            <a:off x="13049402" y="6762902"/>
            <a:ext cx="38103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2A4A3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10만원 비중</a:t>
            </a:r>
            <a:endParaRPr lang="en-US" sz="1200" dirty="0"/>
          </a:p>
        </p:txBody>
      </p:sp>
      <p:sp>
        <p:nvSpPr>
          <p:cNvPr id="29" name="Text 25"/>
          <p:cNvSpPr txBox="1"/>
          <p:nvPr/>
        </p:nvSpPr>
        <p:spPr>
          <a:xfrm>
            <a:off x="7810805" y="7239305"/>
            <a:ext cx="9639605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A4A3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위 시각화는 시나리오별 단가 분포의 대략적 비교용입니다. 실제 거래가 없으므로 비율 자체도 가정에 가깝습니다.</a:t>
            </a:r>
            <a:endParaRPr lang="en-US" sz="1350" dirty="0"/>
          </a:p>
        </p:txBody>
      </p:sp>
      <p:sp>
        <p:nvSpPr>
          <p:cNvPr id="30" name="Text 26"/>
          <p:cNvSpPr txBox="1"/>
          <p:nvPr/>
        </p:nvSpPr>
        <p:spPr>
          <a:xfrm>
            <a:off x="838505" y="9620402"/>
            <a:ext cx="10478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Slide 11 of 17 · A02 · 부록 · 사업검토판 v0.8</a:t>
            </a:r>
            <a:endParaRPr lang="en-US" sz="975" dirty="0"/>
          </a:p>
        </p:txBody>
      </p:sp>
      <p:sp>
        <p:nvSpPr>
          <p:cNvPr id="31" name="Text 27"/>
          <p:cNvSpPr txBox="1"/>
          <p:nvPr/>
        </p:nvSpPr>
        <p:spPr>
          <a:xfrm>
            <a:off x="12191695" y="9620402"/>
            <a:ext cx="52578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2026-10-08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d944d673064aed7adb5b7f1d31c5bf8f.png">    </p:cNvPr>
          <p:cNvPicPr>
            <a:picLocks noChangeAspect="1"/>
          </p:cNvPicPr>
          <p:nvPr/>
        </p:nvPicPr>
        <p:blipFill>
          <a:blip r:embed="rId1"/>
          <a:srcRect l="0" r="0" t="-400" b="-400"/>
          <a:stretch/>
        </p:blipFill>
        <p:spPr>
          <a:xfrm>
            <a:off x="0" y="0"/>
            <a:ext cx="18288000" cy="576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38505" y="6724498"/>
            <a:ext cx="16631107" cy="2152498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pic>
        <p:nvPicPr>
          <p:cNvPr id="4" name="Image 1" descr="gen-dedup-23ce64cf082c0aa197ec702e5ef062be.png">    </p:cNvPr>
          <p:cNvPicPr>
            <a:picLocks noChangeAspect="1"/>
          </p:cNvPicPr>
          <p:nvPr/>
        </p:nvPicPr>
        <p:blipFill>
          <a:blip r:embed="rId2"/>
          <a:srcRect l="-407" r="-407" t="0" b="0"/>
          <a:stretch/>
        </p:blipFill>
        <p:spPr>
          <a:xfrm>
            <a:off x="838505" y="6724498"/>
            <a:ext cx="57607" cy="2133295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838505" y="495605"/>
            <a:ext cx="104781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spc="231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부록 A03 · 개발 단계 3가지</a:t>
            </a:r>
            <a:endParaRPr lang="en-US" sz="1050" dirty="0"/>
          </a:p>
        </p:txBody>
      </p:sp>
      <p:sp>
        <p:nvSpPr>
          <p:cNvPr id="6" name="Text 2"/>
          <p:cNvSpPr txBox="1"/>
          <p:nvPr/>
        </p:nvSpPr>
        <p:spPr>
          <a:xfrm>
            <a:off x="838505" y="875995"/>
            <a:ext cx="16193110" cy="609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4050" b="1" spc="-40" kern="0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단계별 산출물 · 기간 · 예상 비용</a:t>
            </a:r>
            <a:endParaRPr lang="en-US" sz="4050" dirty="0"/>
          </a:p>
        </p:txBody>
      </p:sp>
      <p:sp>
        <p:nvSpPr>
          <p:cNvPr id="7" name="Text 3"/>
          <p:cNvSpPr txBox="1"/>
          <p:nvPr/>
        </p:nvSpPr>
        <p:spPr>
          <a:xfrm>
            <a:off x="838505" y="1904695"/>
            <a:ext cx="14287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내부 인일은 검토용 범위이며, 현금 비용은 아직 따로 계산하지 않았습니다.</a:t>
            </a:r>
            <a:endParaRPr lang="en-US" sz="165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8505" y="2553005"/>
          <a:ext cx="16611905" cy="3896258"/>
        </p:xfrm>
        <a:graphic>
          <a:graphicData uri="http://schemas.openxmlformats.org/drawingml/2006/table">
            <a:tbl>
              <a:tblPr/>
              <a:tblGrid>
                <a:gridCol w="2286000"/>
                <a:gridCol w="4572000"/>
                <a:gridCol w="1904695"/>
                <a:gridCol w="3619195"/>
                <a:gridCol w="2286000"/>
                <a:gridCol w="1943100"/>
              </a:tblGrid>
              <a:tr h="97406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단계</a:t>
                      </a:r>
                      <a:endParaRPr lang="en-US" sz="9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산출물</a:t>
                      </a:r>
                      <a:endParaRPr lang="en-US" sz="9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예상 기간</a:t>
                      </a:r>
                      <a:endParaRPr lang="en-US" sz="9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외부 현금 지출 예시 범위</a:t>
                      </a:r>
                      <a:endParaRPr lang="en-US" sz="9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내부 투입 범위</a:t>
                      </a:r>
                      <a:endParaRPr lang="en-US" sz="9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검토 수준</a:t>
                      </a:r>
                      <a:endParaRPr lang="en-US" sz="9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4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1733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목업 · 리포트 샘플</a:t>
                      </a:r>
                      <a:endParaRPr lang="en-US" sz="165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30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상품 3종의 HTML 목업</a:t>
                      </a:r>
                      <a:pPr indent="0" marL="0">
                        <a:buNone/>
                      </a:pP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30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샘플 리포트 1종</a:t>
                      </a:r>
                      <a:endParaRPr lang="en-US" sz="1200" dirty="0"/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30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1~2주</a:t>
                      </a:r>
                      <a:endParaRPr lang="en-US" sz="15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F30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50만~200만원</a:t>
                      </a:r>
                      <a:endParaRPr lang="en-US" sz="15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F30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5~10인일</a:t>
                      </a:r>
                      <a:endParaRPr lang="en-US" sz="15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E7E6A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검토용 예측</a:t>
                      </a:r>
                      <a:endParaRPr lang="en-US" sz="120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4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1733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유료 확인 단계</a:t>
                      </a:r>
                      <a:endParaRPr lang="en-US" sz="165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30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간단 결제 처리</a:t>
                      </a:r>
                      <a:pPr indent="0" marL="0">
                        <a:buNone/>
                      </a:pP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30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작업시간 측정표</a:t>
                      </a:r>
                      <a:pPr indent="0" marL="0">
                        <a:buNone/>
                      </a:pP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30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보호자 5~10명 인터뷰 로그</a:t>
                      </a:r>
                      <a:endParaRPr lang="en-US" sz="1200" dirty="0"/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30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3~5주</a:t>
                      </a:r>
                      <a:endParaRPr lang="en-US" sz="15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F30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300만~1,000만원</a:t>
                      </a:r>
                      <a:endParaRPr lang="en-US" sz="15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F30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15~30인일</a:t>
                      </a:r>
                      <a:endParaRPr lang="en-US" sz="15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E7E6A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검토용 예측</a:t>
                      </a:r>
                      <a:endParaRPr lang="en-US" sz="120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4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1733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운영 가능한 1차 버전</a:t>
                      </a:r>
                      <a:endParaRPr lang="en-US" sz="165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30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반응형 페이지</a:t>
                      </a:r>
                      <a:pPr indent="0" marL="0">
                        <a:buNone/>
                      </a:pP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30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공유 · 결과물 함수</a:t>
                      </a:r>
                      <a:pPr indent="0" marL="0">
                        <a:buNone/>
                      </a:pP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F30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버전관리 · 브라우저 검수</a:t>
                      </a:r>
                      <a:endParaRPr lang="en-US" sz="1200" dirty="0"/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30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6~10주</a:t>
                      </a:r>
                      <a:endParaRPr lang="en-US" sz="15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F30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1,000만~3,000만원</a:t>
                      </a:r>
                      <a:endParaRPr lang="en-US" sz="15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1F30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30~60인일</a:t>
                      </a:r>
                      <a:endParaRPr lang="en-US" sz="15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E7E6A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검토용 예측</a:t>
                      </a:r>
                      <a:endParaRPr lang="en-US" sz="120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33502" marR="133502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 4"/>
          <p:cNvSpPr txBox="1"/>
          <p:nvPr/>
        </p:nvSpPr>
        <p:spPr>
          <a:xfrm>
            <a:off x="1218895" y="6972300"/>
            <a:ext cx="5715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B8583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검토용 안전 표기</a:t>
            </a:r>
            <a:endParaRPr lang="en-US" sz="975" dirty="0"/>
          </a:p>
        </p:txBody>
      </p:sp>
      <p:sp>
        <p:nvSpPr>
          <p:cNvPr id="10" name="Text 5"/>
          <p:cNvSpPr txBox="1"/>
          <p:nvPr/>
        </p:nvSpPr>
        <p:spPr>
          <a:xfrm>
            <a:off x="1218895" y="7353605"/>
            <a:ext cx="158502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위 기간·비용은 출시 약속이 아닙니다. 단독 개발 안에서 검토한 범위별 예측입니다.</a:t>
            </a:r>
            <a:endParaRPr lang="en-US" sz="1500" dirty="0"/>
          </a:p>
        </p:txBody>
      </p:sp>
      <p:sp>
        <p:nvSpPr>
          <p:cNvPr id="11" name="Text 6"/>
          <p:cNvSpPr txBox="1"/>
          <p:nvPr/>
        </p:nvSpPr>
        <p:spPr>
          <a:xfrm>
            <a:off x="1218895" y="7733995"/>
            <a:ext cx="158502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외부 현금 지출은 디자인 자산 · 도메인 · 결제 수수료 · 배포 환경 등을 포함합니다.</a:t>
            </a:r>
            <a:endParaRPr lang="en-US" sz="1500" dirty="0"/>
          </a:p>
        </p:txBody>
      </p:sp>
      <p:sp>
        <p:nvSpPr>
          <p:cNvPr id="12" name="Text 7"/>
          <p:cNvSpPr txBox="1"/>
          <p:nvPr/>
        </p:nvSpPr>
        <p:spPr>
          <a:xfrm>
            <a:off x="1218895" y="8115300"/>
            <a:ext cx="158502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내부 인일은 현금 비용으로 계산하지 않았습니다. 단계가 늘어날수록 사람 비용이 다시 측정 대상이 됩니다.</a:t>
            </a:r>
            <a:endParaRPr lang="en-US" sz="1500" dirty="0"/>
          </a:p>
        </p:txBody>
      </p:sp>
      <p:sp>
        <p:nvSpPr>
          <p:cNvPr id="13" name="Text 8"/>
          <p:cNvSpPr txBox="1"/>
          <p:nvPr/>
        </p:nvSpPr>
        <p:spPr>
          <a:xfrm>
            <a:off x="838505" y="9620402"/>
            <a:ext cx="10478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Slide 12 of 17 · A03 · 부록 · 사업검토판 v0.8</a:t>
            </a:r>
            <a:endParaRPr lang="en-US" sz="975" dirty="0"/>
          </a:p>
        </p:txBody>
      </p:sp>
      <p:sp>
        <p:nvSpPr>
          <p:cNvPr id="14" name="Text 9"/>
          <p:cNvSpPr txBox="1"/>
          <p:nvPr/>
        </p:nvSpPr>
        <p:spPr>
          <a:xfrm>
            <a:off x="12191695" y="9620402"/>
            <a:ext cx="52578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2026-10-08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d944d673064aed7adb5b7f1d31c5bf8f.png">    </p:cNvPr>
          <p:cNvPicPr>
            <a:picLocks noChangeAspect="1"/>
          </p:cNvPicPr>
          <p:nvPr/>
        </p:nvPicPr>
        <p:blipFill>
          <a:blip r:embed="rId1"/>
          <a:srcRect l="0" r="0" t="-400" b="-400"/>
          <a:stretch/>
        </p:blipFill>
        <p:spPr>
          <a:xfrm>
            <a:off x="0" y="0"/>
            <a:ext cx="18288000" cy="576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38505" y="2667305"/>
            <a:ext cx="5391302" cy="2686507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6458407" y="2667305"/>
            <a:ext cx="5391302" cy="2686507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12077395" y="2667305"/>
            <a:ext cx="5391302" cy="2686507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38505" y="5676595"/>
            <a:ext cx="5391302" cy="2686507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458407" y="5676595"/>
            <a:ext cx="5391302" cy="2686507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2077395" y="5676595"/>
            <a:ext cx="5372100" cy="2667305"/>
          </a:xfrm>
          <a:prstGeom prst="rect">
            <a:avLst/>
          </a:prstGeom>
          <a:solidFill>
            <a:srgbClr val="1F3D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838505" y="495605"/>
            <a:ext cx="104781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spc="231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부록 A04 · 운영 흐름 6단계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838505" y="875995"/>
            <a:ext cx="16193110" cy="5623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750" b="1" spc="-37" kern="0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한 건이 어떤 형식으로 흘러가는가</a:t>
            </a:r>
            <a:endParaRPr lang="en-US" sz="3750" dirty="0"/>
          </a:p>
        </p:txBody>
      </p:sp>
      <p:sp>
        <p:nvSpPr>
          <p:cNvPr id="11" name="Text 8"/>
          <p:cNvSpPr txBox="1"/>
          <p:nvPr/>
        </p:nvSpPr>
        <p:spPr>
          <a:xfrm>
            <a:off x="838505" y="1904695"/>
            <a:ext cx="14287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6단계 흐름을 3장씩 묶어 단계별 활동과 산출물을 정리합니다.</a:t>
            </a:r>
            <a:endParaRPr lang="en-US" sz="1650" dirty="0"/>
          </a:p>
        </p:txBody>
      </p:sp>
      <p:sp>
        <p:nvSpPr>
          <p:cNvPr id="12" name="Text 9"/>
          <p:cNvSpPr txBox="1"/>
          <p:nvPr/>
        </p:nvSpPr>
        <p:spPr>
          <a:xfrm>
            <a:off x="1143000" y="2933395"/>
            <a:ext cx="19056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단계 1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>
            <a:off x="1143000" y="3276295"/>
            <a:ext cx="476311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요청 접수</a:t>
            </a:r>
            <a:endParaRPr lang="en-US" sz="2250" dirty="0"/>
          </a:p>
        </p:txBody>
      </p:sp>
      <p:sp>
        <p:nvSpPr>
          <p:cNvPr id="14" name="Text 11"/>
          <p:cNvSpPr txBox="1"/>
          <p:nvPr/>
        </p:nvSpPr>
        <p:spPr>
          <a:xfrm>
            <a:off x="1143000" y="3829507"/>
            <a:ext cx="476311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첫 요청을 받고 어떤 형식의 결과물이 필요할지 정합니다.</a:t>
            </a:r>
            <a:endParaRPr lang="en-US" sz="1350" dirty="0"/>
          </a:p>
        </p:txBody>
      </p:sp>
      <p:sp>
        <p:nvSpPr>
          <p:cNvPr id="15" name="Text 12"/>
          <p:cNvSpPr txBox="1"/>
          <p:nvPr/>
        </p:nvSpPr>
        <p:spPr>
          <a:xfrm>
            <a:off x="1143000" y="4510735"/>
            <a:ext cx="476311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산출물 — 접수 메모</a:t>
            </a:r>
            <a:pPr algn="l" indent="0" marL="0">
              <a:lnSpc>
                <a:spcPts val="1800"/>
              </a:lnSpc>
              <a:buNone/>
            </a:pPr>
            <a:endParaRPr lang="en-US" sz="1200" dirty="0"/>
          </a:p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다음 단계로 넘기는 메모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6762902" y="2933395"/>
            <a:ext cx="19056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단계 2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6762902" y="3276295"/>
            <a:ext cx="476311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상황 정리</a:t>
            </a:r>
            <a:endParaRPr lang="en-US" sz="2250" dirty="0"/>
          </a:p>
        </p:txBody>
      </p:sp>
      <p:sp>
        <p:nvSpPr>
          <p:cNvPr id="18" name="Text 15"/>
          <p:cNvSpPr txBox="1"/>
          <p:nvPr/>
        </p:nvSpPr>
        <p:spPr>
          <a:xfrm>
            <a:off x="6762902" y="3829507"/>
            <a:ext cx="476311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보호자가 말한 내용을 1장 분량으로 짧게 정리합니다.</a:t>
            </a:r>
            <a:endParaRPr lang="en-US" sz="1350" dirty="0"/>
          </a:p>
        </p:txBody>
      </p:sp>
      <p:sp>
        <p:nvSpPr>
          <p:cNvPr id="19" name="Text 16"/>
          <p:cNvSpPr txBox="1"/>
          <p:nvPr/>
        </p:nvSpPr>
        <p:spPr>
          <a:xfrm>
            <a:off x="6762902" y="4510735"/>
            <a:ext cx="476311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산출물 — 메모 1장</a:t>
            </a:r>
            <a:pPr algn="l" indent="0" marL="0">
              <a:lnSpc>
                <a:spcPts val="1800"/>
              </a:lnSpc>
              <a:buNone/>
            </a:pPr>
            <a:endParaRPr lang="en-US" sz="1200" dirty="0"/>
          </a:p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형식 — 텍스트 또는 짧은 표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12382805" y="2933395"/>
            <a:ext cx="19056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단계 3</a:t>
            </a:r>
            <a:endParaRPr lang="en-US" sz="975" dirty="0"/>
          </a:p>
        </p:txBody>
      </p:sp>
      <p:sp>
        <p:nvSpPr>
          <p:cNvPr id="21" name="Text 18"/>
          <p:cNvSpPr txBox="1"/>
          <p:nvPr/>
        </p:nvSpPr>
        <p:spPr>
          <a:xfrm>
            <a:off x="12382805" y="3276295"/>
            <a:ext cx="476311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선택지 비교</a:t>
            </a:r>
            <a:endParaRPr lang="en-US" sz="2250" dirty="0"/>
          </a:p>
        </p:txBody>
      </p:sp>
      <p:sp>
        <p:nvSpPr>
          <p:cNvPr id="22" name="Text 19"/>
          <p:cNvSpPr txBox="1"/>
          <p:nvPr/>
        </p:nvSpPr>
        <p:spPr>
          <a:xfrm>
            <a:off x="12382805" y="3829507"/>
            <a:ext cx="476311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가능한 선택지 3개를 정해 장단점을 짧게 정리합니다.</a:t>
            </a:r>
            <a:endParaRPr lang="en-US" sz="1350" dirty="0"/>
          </a:p>
        </p:txBody>
      </p:sp>
      <p:sp>
        <p:nvSpPr>
          <p:cNvPr id="23" name="Text 20"/>
          <p:cNvSpPr txBox="1"/>
          <p:nvPr/>
        </p:nvSpPr>
        <p:spPr>
          <a:xfrm>
            <a:off x="12382805" y="4701845"/>
            <a:ext cx="476311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산출물 — 비교표 1종</a:t>
            </a:r>
            <a:pPr algn="l" indent="0" marL="0">
              <a:lnSpc>
                <a:spcPts val="1800"/>
              </a:lnSpc>
              <a:buNone/>
            </a:pPr>
            <a:endParaRPr lang="en-US" sz="1200" dirty="0"/>
          </a:p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외부 자료 인용은 다음 단계에서 결정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1143000" y="5943600"/>
            <a:ext cx="19056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단계 4</a:t>
            </a:r>
            <a:endParaRPr lang="en-US" sz="975" dirty="0"/>
          </a:p>
        </p:txBody>
      </p:sp>
      <p:sp>
        <p:nvSpPr>
          <p:cNvPr id="25" name="Text 22"/>
          <p:cNvSpPr txBox="1"/>
          <p:nvPr/>
        </p:nvSpPr>
        <p:spPr>
          <a:xfrm>
            <a:off x="1143000" y="6286500"/>
            <a:ext cx="476311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기관 확인 질문</a:t>
            </a:r>
            <a:endParaRPr lang="en-US" sz="2250" dirty="0"/>
          </a:p>
        </p:txBody>
      </p:sp>
      <p:sp>
        <p:nvSpPr>
          <p:cNvPr id="26" name="Text 23"/>
          <p:cNvSpPr txBox="1"/>
          <p:nvPr/>
        </p:nvSpPr>
        <p:spPr>
          <a:xfrm>
            <a:off x="1143000" y="6838798"/>
            <a:ext cx="512887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누구에게 무엇을 물어봐야 하는지 질문 목록을 함께 만듭니다.</a:t>
            </a:r>
            <a:endParaRPr lang="en-US" sz="1350" dirty="0"/>
          </a:p>
        </p:txBody>
      </p:sp>
      <p:sp>
        <p:nvSpPr>
          <p:cNvPr id="27" name="Text 24"/>
          <p:cNvSpPr txBox="1"/>
          <p:nvPr/>
        </p:nvSpPr>
        <p:spPr>
          <a:xfrm>
            <a:off x="1143000" y="7520940"/>
            <a:ext cx="476311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산출물 — 질문지 5~10개</a:t>
            </a:r>
            <a:pPr algn="l" indent="0" marL="0">
              <a:lnSpc>
                <a:spcPts val="1800"/>
              </a:lnSpc>
              <a:buNone/>
            </a:pPr>
            <a:endParaRPr lang="en-US" sz="1200" dirty="0"/>
          </a:p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직접 연락은 서비스 범위 밖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6762902" y="5943600"/>
            <a:ext cx="19056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단계 5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6762902" y="6286500"/>
            <a:ext cx="476311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결과물 전달</a:t>
            </a:r>
            <a:endParaRPr lang="en-US" sz="2250" dirty="0"/>
          </a:p>
        </p:txBody>
      </p:sp>
      <p:sp>
        <p:nvSpPr>
          <p:cNvPr id="30" name="Text 27"/>
          <p:cNvSpPr txBox="1"/>
          <p:nvPr/>
        </p:nvSpPr>
        <p:spPr>
          <a:xfrm>
            <a:off x="6762902" y="6838798"/>
            <a:ext cx="476311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선택한 상품의 결과물을 정해진 형식으로 전달합니다.</a:t>
            </a:r>
            <a:endParaRPr lang="en-US" sz="1350" dirty="0"/>
          </a:p>
        </p:txBody>
      </p:sp>
      <p:sp>
        <p:nvSpPr>
          <p:cNvPr id="31" name="Text 28"/>
          <p:cNvSpPr txBox="1"/>
          <p:nvPr/>
        </p:nvSpPr>
        <p:spPr>
          <a:xfrm>
            <a:off x="6762902" y="7520940"/>
            <a:ext cx="476311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산출물 — 상품별 결과물</a:t>
            </a:r>
            <a:pPr algn="l" indent="0" marL="0">
              <a:lnSpc>
                <a:spcPts val="1800"/>
              </a:lnSpc>
              <a:buNone/>
            </a:pPr>
            <a:endParaRPr lang="en-US" sz="1200" dirty="0"/>
          </a:p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후속 피드백은 다음 단계에서 측정</a:t>
            </a:r>
            <a:endParaRPr lang="en-US" sz="1200" dirty="0"/>
          </a:p>
        </p:txBody>
      </p:sp>
      <p:sp>
        <p:nvSpPr>
          <p:cNvPr id="32" name="Text 29"/>
          <p:cNvSpPr txBox="1"/>
          <p:nvPr/>
        </p:nvSpPr>
        <p:spPr>
          <a:xfrm>
            <a:off x="12382805" y="5943600"/>
            <a:ext cx="19056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단계 6</a:t>
            </a:r>
            <a:endParaRPr lang="en-US" sz="975" dirty="0"/>
          </a:p>
        </p:txBody>
      </p:sp>
      <p:sp>
        <p:nvSpPr>
          <p:cNvPr id="33" name="Text 30"/>
          <p:cNvSpPr txBox="1"/>
          <p:nvPr/>
        </p:nvSpPr>
        <p:spPr>
          <a:xfrm>
            <a:off x="12382805" y="6286500"/>
            <a:ext cx="476311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보호자 행동 확인</a:t>
            </a:r>
            <a:endParaRPr lang="en-US" sz="2250" dirty="0"/>
          </a:p>
        </p:txBody>
      </p:sp>
      <p:sp>
        <p:nvSpPr>
          <p:cNvPr id="34" name="Text 31"/>
          <p:cNvSpPr txBox="1"/>
          <p:nvPr/>
        </p:nvSpPr>
        <p:spPr>
          <a:xfrm>
            <a:off x="12382805" y="6838798"/>
            <a:ext cx="476311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실제 행동과 결과를 다음 단계의 수정 자료로 모읍니다.</a:t>
            </a:r>
            <a:endParaRPr lang="en-US" sz="1350" dirty="0"/>
          </a:p>
        </p:txBody>
      </p:sp>
      <p:sp>
        <p:nvSpPr>
          <p:cNvPr id="35" name="Text 32"/>
          <p:cNvSpPr txBox="1"/>
          <p:nvPr/>
        </p:nvSpPr>
        <p:spPr>
          <a:xfrm>
            <a:off x="12382805" y="7520940"/>
            <a:ext cx="476311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B7C5AB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산출물 — 행동 메모</a:t>
            </a:r>
            <a:pPr algn="l" indent="0" marL="0">
              <a:lnSpc>
                <a:spcPts val="1800"/>
              </a:lnSpc>
              <a:buNone/>
            </a:pPr>
            <a:endParaRPr lang="en-US" sz="1200" dirty="0"/>
          </a:p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B7C5AB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책임 — 운영 주체 미확정</a:t>
            </a:r>
            <a:endParaRPr lang="en-US" sz="1200" dirty="0"/>
          </a:p>
        </p:txBody>
      </p:sp>
      <p:sp>
        <p:nvSpPr>
          <p:cNvPr id="36" name="Text 33"/>
          <p:cNvSpPr txBox="1"/>
          <p:nvPr/>
        </p:nvSpPr>
        <p:spPr>
          <a:xfrm>
            <a:off x="838505" y="9620402"/>
            <a:ext cx="10478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Slide 13 of 17 · A04 · 부록 · 사업검토판 v0.8</a:t>
            </a:r>
            <a:endParaRPr lang="en-US" sz="975" dirty="0"/>
          </a:p>
        </p:txBody>
      </p:sp>
      <p:sp>
        <p:nvSpPr>
          <p:cNvPr id="37" name="Text 34"/>
          <p:cNvSpPr txBox="1"/>
          <p:nvPr/>
        </p:nvSpPr>
        <p:spPr>
          <a:xfrm>
            <a:off x="12191695" y="9620402"/>
            <a:ext cx="52578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2026-10-08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d944d673064aed7adb5b7f1d31c5bf8f.png">    </p:cNvPr>
          <p:cNvPicPr>
            <a:picLocks noChangeAspect="1"/>
          </p:cNvPicPr>
          <p:nvPr/>
        </p:nvPicPr>
        <p:blipFill>
          <a:blip r:embed="rId1"/>
          <a:srcRect l="0" r="0" t="-400" b="-400"/>
          <a:stretch/>
        </p:blipFill>
        <p:spPr>
          <a:xfrm>
            <a:off x="0" y="0"/>
            <a:ext cx="18288000" cy="5760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38505" y="495605"/>
            <a:ext cx="104781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spc="231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부록 A05 · 제공하지 않는 범위와 이유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838505" y="875995"/>
            <a:ext cx="16193110" cy="609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4050" b="1" spc="-40" kern="0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다섯 가지는 의도적으로 다루지 않습니다</a:t>
            </a:r>
            <a:endParaRPr lang="en-US" sz="4050" dirty="0"/>
          </a:p>
        </p:txBody>
      </p:sp>
      <p:sp>
        <p:nvSpPr>
          <p:cNvPr id="5" name="Text 2"/>
          <p:cNvSpPr txBox="1"/>
          <p:nvPr/>
        </p:nvSpPr>
        <p:spPr>
          <a:xfrm>
            <a:off x="838505" y="1904695"/>
            <a:ext cx="14287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 정리와 다음 행동 준비에 집중하기 위해 다섯 영역을 의도적으로 제외했습니다.</a:t>
            </a:r>
            <a:endParaRPr lang="en-US" sz="165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8505" y="2590495"/>
          <a:ext cx="16611905" cy="4362602"/>
        </p:xfrm>
        <a:graphic>
          <a:graphicData uri="http://schemas.openxmlformats.org/drawingml/2006/table">
            <a:tbl>
              <a:tblPr/>
              <a:tblGrid>
                <a:gridCol w="761695"/>
                <a:gridCol w="4572000"/>
                <a:gridCol w="11277295"/>
              </a:tblGrid>
              <a:tr h="7271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75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ID</a:t>
                      </a:r>
                      <a:endParaRPr lang="en-US" sz="975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71907" marR="171907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75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제공하지 않는 범위</a:t>
                      </a:r>
                      <a:endParaRPr lang="en-US" sz="975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71907" marR="171907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75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왜 다루지 않는가</a:t>
                      </a:r>
                      <a:endParaRPr lang="en-US" sz="975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71907" marR="171907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71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B6E50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N-1</a:t>
                      </a:r>
                      <a:endParaRPr lang="en-US" sz="13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71907" marR="171907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1733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의료 진단 · 처방</a:t>
                      </a:r>
                      <a:endParaRPr lang="en-US" sz="165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71907" marR="171907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25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자격을 보유하지 않으며, 책임을 질 수 없습니다. 보호자는 의사의 진단 결과를 가지고 옵니다.</a:t>
                      </a:r>
                      <a:endParaRPr lang="en-US" sz="1425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71907" marR="171907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71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B6E50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N-2</a:t>
                      </a:r>
                      <a:endParaRPr lang="en-US" sz="13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71907" marR="171907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1733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요양등급 판정</a:t>
                      </a:r>
                      <a:endParaRPr lang="en-US" sz="165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71907" marR="171907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25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공공 판정 영역이며 조정 권한이 없습니다. 등급 신청 절차와 자료 준비까지만 다룹니다.</a:t>
                      </a:r>
                      <a:endParaRPr lang="en-US" sz="1425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71907" marR="171907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71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B6E50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N-3</a:t>
                      </a:r>
                      <a:endParaRPr lang="en-US" sz="13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71907" marR="171907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1733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간병인 직접 고용</a:t>
                      </a:r>
                      <a:endParaRPr lang="en-US" sz="165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71907" marR="171907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25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고용 계약·보험·환자 안전 등 운영 부담이 지나치게 큽니다. 검토 단계 범위 밖입니다.</a:t>
                      </a:r>
                      <a:endParaRPr lang="en-US" sz="1425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71907" marR="171907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71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B6E50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N-4</a:t>
                      </a:r>
                      <a:endParaRPr lang="en-US" sz="13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71907" marR="171907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1733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요양서비스 직접 운영</a:t>
                      </a:r>
                      <a:endParaRPr lang="en-US" sz="165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71907" marR="171907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25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시설 운영·인력 관리·규제 대응은 다른 사업 영역입니다. 본 검토는 정보 제공에 집중합니다.</a:t>
                      </a:r>
                      <a:endParaRPr lang="en-US" sz="1425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71907" marR="171907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71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B6E50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N-5</a:t>
                      </a:r>
                      <a:endParaRPr lang="en-US" sz="13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71907" marR="171907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1733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무자격 인력 알선</a:t>
                      </a:r>
                      <a:endParaRPr lang="en-US" sz="165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71907" marR="171907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25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인력 알선은 법령·자격 요건과 직결됩니다. 의도적으로 다루지 않습니다.</a:t>
                      </a:r>
                      <a:endParaRPr lang="en-US" sz="1425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71907" marR="171907" marT="228600" marB="228600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3"/>
          <p:cNvSpPr txBox="1"/>
          <p:nvPr/>
        </p:nvSpPr>
        <p:spPr>
          <a:xfrm>
            <a:off x="838505" y="9620402"/>
            <a:ext cx="10478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Slide 14 of 17 · A05 · 부록 · 사업검토판 v0.8</a:t>
            </a:r>
            <a:endParaRPr lang="en-US" sz="975" dirty="0"/>
          </a:p>
        </p:txBody>
      </p:sp>
      <p:sp>
        <p:nvSpPr>
          <p:cNvPr id="8" name="Text 4"/>
          <p:cNvSpPr txBox="1"/>
          <p:nvPr/>
        </p:nvSpPr>
        <p:spPr>
          <a:xfrm>
            <a:off x="12191695" y="9620402"/>
            <a:ext cx="52578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2026-10-08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d944d673064aed7adb5b7f1d31c5bf8f.png">    </p:cNvPr>
          <p:cNvPicPr>
            <a:picLocks noChangeAspect="1"/>
          </p:cNvPicPr>
          <p:nvPr/>
        </p:nvPicPr>
        <p:blipFill>
          <a:blip r:embed="rId1"/>
          <a:srcRect l="0" r="0" t="-400" b="-400"/>
          <a:stretch/>
        </p:blipFill>
        <p:spPr>
          <a:xfrm>
            <a:off x="0" y="0"/>
            <a:ext cx="18288000" cy="5760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38505" y="495605"/>
            <a:ext cx="104781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spc="231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부록 A06 · 미확인 항목 인벤토리 · 5가지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838505" y="875995"/>
            <a:ext cx="16193110" cy="609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4050" b="1" spc="-40" kern="0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미확인 항목과 다음 확인 방법</a:t>
            </a:r>
            <a:endParaRPr lang="en-US" sz="4050" dirty="0"/>
          </a:p>
        </p:txBody>
      </p:sp>
      <p:sp>
        <p:nvSpPr>
          <p:cNvPr id="5" name="Text 2"/>
          <p:cNvSpPr txBox="1"/>
          <p:nvPr/>
        </p:nvSpPr>
        <p:spPr>
          <a:xfrm>
            <a:off x="838505" y="1904695"/>
            <a:ext cx="14287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다섯 가지를 순서대로 확인합니다. 각 항목은 운영 결정 이전에 답이 있어야 합니다.</a:t>
            </a:r>
            <a:endParaRPr lang="en-US" sz="165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8505" y="2590495"/>
          <a:ext cx="16611905" cy="5095951"/>
        </p:xfrm>
        <a:graphic>
          <a:graphicData uri="http://schemas.openxmlformats.org/drawingml/2006/table">
            <a:tbl>
              <a:tblPr/>
              <a:tblGrid>
                <a:gridCol w="761695"/>
                <a:gridCol w="4000500"/>
                <a:gridCol w="4572000"/>
                <a:gridCol w="4762195"/>
                <a:gridCol w="2514600"/>
              </a:tblGrid>
              <a:tr h="84932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ID</a:t>
                      </a:r>
                      <a:endParaRPr lang="en-US" sz="9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미확인 항목</a:t>
                      </a:r>
                      <a:endParaRPr lang="en-US" sz="9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왜 필요한가</a:t>
                      </a:r>
                      <a:endParaRPr lang="en-US" sz="9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어떻게 확인</a:t>
                      </a:r>
                      <a:endParaRPr lang="en-US" sz="9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173324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책임</a:t>
                      </a:r>
                      <a:endParaRPr lang="en-US" sz="9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133502" marB="133502" anchor="ctr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932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B85838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U-1</a:t>
                      </a:r>
                      <a:endParaRPr lang="en-US" sz="13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209398" marB="209398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733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실제 결제 또는 결제 의향</a:t>
                      </a:r>
                      <a:endParaRPr lang="en-US" sz="150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33502" marR="133502" marT="209398" marB="209398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75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가격 가정의 신뢰성</a:t>
                      </a:r>
                      <a:pPr indent="0" marL="0">
                        <a:buNone/>
                      </a:pP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1275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수익성 가설 검증</a:t>
                      </a:r>
                      <a:endParaRPr lang="en-US" sz="1200" dirty="0"/>
                    </a:p>
                  </a:txBody>
                  <a:tcPr marL="133502" marR="133502" marT="209398" marB="209398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75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목업과 가격 설명을 보고 결제 의향을 짧게 응답받음</a:t>
                      </a:r>
                      <a:endParaRPr lang="en-US" sz="1275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33502" marR="133502" marT="209398" marB="209398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E7E6A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운영 주체 미확정</a:t>
                      </a:r>
                      <a:endParaRPr lang="en-US" sz="120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33502" marR="133502" marT="209398" marB="209398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932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B85838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U-2</a:t>
                      </a:r>
                      <a:endParaRPr lang="en-US" sz="13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209398" marB="209398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733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리포트 후 실제 행동과 결과</a:t>
                      </a:r>
                      <a:endParaRPr lang="en-US" sz="150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33502" marR="133502" marT="209398" marB="209398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75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결과물의 실제 효용</a:t>
                      </a:r>
                      <a:pPr indent="0" marL="0">
                        <a:buNone/>
                      </a:pP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1275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재구매 동기 추정</a:t>
                      </a:r>
                      <a:endParaRPr lang="en-US" sz="1200" dirty="0"/>
                    </a:p>
                  </a:txBody>
                  <a:tcPr marL="133502" marR="133502" marT="209398" marB="209398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75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2주 후 짧은 후속 인터뷰</a:t>
                      </a:r>
                      <a:pPr indent="0" marL="0">
                        <a:buNone/>
                      </a:pP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1275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실제 행동 메모 작성</a:t>
                      </a:r>
                      <a:endParaRPr lang="en-US" sz="1200" dirty="0"/>
                    </a:p>
                  </a:txBody>
                  <a:tcPr marL="133502" marR="133502" marT="209398" marB="209398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E7E6A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운영 주체 미확정</a:t>
                      </a:r>
                      <a:endParaRPr lang="en-US" sz="120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33502" marR="133502" marT="209398" marB="209398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932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B85838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U-3</a:t>
                      </a:r>
                      <a:endParaRPr lang="en-US" sz="13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209398" marB="209398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733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건당 작업시간과 원가</a:t>
                      </a:r>
                      <a:endParaRPr lang="en-US" sz="150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33502" marR="133502" marT="209398" marB="209398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75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단가 가정 검증</a:t>
                      </a:r>
                      <a:pPr indent="0" marL="0">
                        <a:buNone/>
                      </a:pP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1275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수익·손익 계산의 출발점</a:t>
                      </a:r>
                      <a:endParaRPr lang="en-US" sz="1200" dirty="0"/>
                    </a:p>
                  </a:txBody>
                  <a:tcPr marL="133502" marR="133502" marT="209398" marB="209398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75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건당 시작·종료 시간 기록표</a:t>
                      </a:r>
                      <a:pPr indent="0" marL="0">
                        <a:buNone/>
                      </a:pP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1275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실측 후 재계산</a:t>
                      </a:r>
                      <a:endParaRPr lang="en-US" sz="1200" dirty="0"/>
                    </a:p>
                  </a:txBody>
                  <a:tcPr marL="133502" marR="133502" marT="209398" marB="209398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E7E6A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운영 주체 미확정</a:t>
                      </a:r>
                      <a:endParaRPr lang="en-US" sz="120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33502" marR="133502" marT="209398" marB="209398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932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B85838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U-4</a:t>
                      </a:r>
                      <a:endParaRPr lang="en-US" sz="13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209398" marB="209398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733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병원 · 요양기관 협력 의사</a:t>
                      </a:r>
                      <a:endParaRPr lang="en-US" sz="150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33502" marR="133502" marT="209398" marB="209398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75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현실 가능성 검증</a:t>
                      </a:r>
                      <a:pPr indent="0" marL="0">
                        <a:buNone/>
                      </a:pP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1275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대상 영역의 실제 반응</a:t>
                      </a:r>
                      <a:endParaRPr lang="en-US" sz="1200" dirty="0"/>
                    </a:p>
                  </a:txBody>
                  <a:tcPr marL="133502" marR="133502" marT="209398" marB="209398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75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2~3개 기관과 짧은 미팅</a:t>
                      </a:r>
                      <a:pPr indent="0" marL="0">
                        <a:buNone/>
                      </a:pP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1275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반응 메모 작성</a:t>
                      </a:r>
                      <a:endParaRPr lang="en-US" sz="1200" dirty="0"/>
                    </a:p>
                  </a:txBody>
                  <a:tcPr marL="133502" marR="133502" marT="209398" marB="209398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E7E6A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운영 주체 미확정</a:t>
                      </a:r>
                      <a:endParaRPr lang="en-US" sz="120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33502" marR="133502" marT="209398" marB="209398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932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B85838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U-5</a:t>
                      </a:r>
                      <a:endParaRPr lang="en-US" sz="13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133502" marR="133502" marT="209398" marB="209398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73324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반복 요청 · 재구매 패턴</a:t>
                      </a:r>
                      <a:endParaRPr lang="en-US" sz="150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33502" marR="133502" marT="209398" marB="209398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75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지속성 가설 검증</a:t>
                      </a:r>
                      <a:pPr indent="0" marL="0">
                        <a:buNone/>
                      </a:pP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1275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사업 모델의 안정성</a:t>
                      </a:r>
                      <a:endParaRPr lang="en-US" sz="1200" dirty="0"/>
                    </a:p>
                  </a:txBody>
                  <a:tcPr marL="133502" marR="133502" marT="209398" marB="209398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75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20건 누적 후 패턴 메모</a:t>
                      </a:r>
                      <a:pPr indent="0" marL="0">
                        <a:buNone/>
                      </a:pP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1275" dirty="0">
                          <a:solidFill>
                            <a:srgbClr val="2A4A36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재구매 시점 기록</a:t>
                      </a:r>
                      <a:endParaRPr lang="en-US" sz="1200" dirty="0"/>
                    </a:p>
                  </a:txBody>
                  <a:tcPr marL="133502" marR="133502" marT="209398" marB="209398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E7E6A"/>
                          </a:solidFill>
                          <a:latin typeface="IBM Plex Sans KR" pitchFamily="34" charset="0"/>
                          <a:ea typeface="IBM Plex Sans KR" pitchFamily="34" charset="-122"/>
                          <a:cs typeface="IBM Plex Sans KR" pitchFamily="34" charset="-120"/>
                        </a:rPr>
                        <a:t>운영 주체 미확정</a:t>
                      </a:r>
                      <a:endParaRPr lang="en-US" sz="1200" dirty="0">
                        <a:latin typeface="IBM Plex Sans KR" charset="0"/>
                        <a:ea typeface="IBM Plex Sans KR" charset="0"/>
                        <a:cs typeface="IBM Plex Sans KR" charset="0"/>
                      </a:endParaRPr>
                    </a:p>
                  </a:txBody>
                  <a:tcPr marL="133502" marR="133502" marT="209398" marB="209398" anchor="t">
                    <a:lnL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3"/>
          <p:cNvSpPr txBox="1"/>
          <p:nvPr/>
        </p:nvSpPr>
        <p:spPr>
          <a:xfrm>
            <a:off x="838505" y="9620402"/>
            <a:ext cx="10478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Slide 15 of 17 · A06 · 부록 · 사업검토판 v0.8</a:t>
            </a:r>
            <a:endParaRPr lang="en-US" sz="975" dirty="0"/>
          </a:p>
        </p:txBody>
      </p:sp>
      <p:sp>
        <p:nvSpPr>
          <p:cNvPr id="8" name="Text 4"/>
          <p:cNvSpPr txBox="1"/>
          <p:nvPr/>
        </p:nvSpPr>
        <p:spPr>
          <a:xfrm>
            <a:off x="12191695" y="9620402"/>
            <a:ext cx="52578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2026-10-08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4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d944d673064aed7adb5b7f1d31c5bf8f.png">    </p:cNvPr>
          <p:cNvPicPr>
            <a:picLocks noChangeAspect="1"/>
          </p:cNvPicPr>
          <p:nvPr/>
        </p:nvPicPr>
        <p:blipFill>
          <a:blip r:embed="rId1"/>
          <a:srcRect l="0" r="0" t="-400" b="-400"/>
          <a:stretch/>
        </p:blipFill>
        <p:spPr>
          <a:xfrm>
            <a:off x="0" y="0"/>
            <a:ext cx="18288000" cy="576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38505" y="2590495"/>
            <a:ext cx="8324698" cy="6229807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9448495" y="2590495"/>
            <a:ext cx="8001000" cy="6210605"/>
          </a:xfrm>
          <a:prstGeom prst="rect">
            <a:avLst/>
          </a:prstGeom>
          <a:solidFill>
            <a:srgbClr val="1F3D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38505" y="495605"/>
            <a:ext cx="104781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spc="231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부록 A07 · 가정과 한계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838505" y="875995"/>
            <a:ext cx="16193110" cy="609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4050" b="1" spc="-40" kern="0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우리가 세운 가정과 스스로 정한 한계</a:t>
            </a:r>
            <a:endParaRPr lang="en-US" sz="4050" dirty="0"/>
          </a:p>
        </p:txBody>
      </p:sp>
      <p:sp>
        <p:nvSpPr>
          <p:cNvPr id="7" name="Text 4"/>
          <p:cNvSpPr txBox="1"/>
          <p:nvPr/>
        </p:nvSpPr>
        <p:spPr>
          <a:xfrm>
            <a:off x="838505" y="1904695"/>
            <a:ext cx="14287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검토 단계에서 무엇을 가정한 채로 만들었는지, 어디까지가 자기 책임인지 분리해 둡니다.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143000" y="2857500"/>
            <a:ext cx="5715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검토용 가정 · 4가지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1143000" y="3219602"/>
            <a:ext cx="7696505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가상 사례를 토대로 만들었습니다</a:t>
            </a:r>
            <a:endParaRPr lang="en-US" sz="2250" dirty="0"/>
          </a:p>
        </p:txBody>
      </p:sp>
      <p:sp>
        <p:nvSpPr>
          <p:cNvPr id="10" name="Text 7"/>
          <p:cNvSpPr txBox="1"/>
          <p:nvPr/>
        </p:nvSpPr>
        <p:spPr>
          <a:xfrm>
            <a:off x="1143000" y="4114800"/>
            <a:ext cx="457200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AS-1</a:t>
            </a:r>
            <a:endParaRPr lang="en-US" sz="975" dirty="0"/>
          </a:p>
        </p:txBody>
      </p:sp>
      <p:sp>
        <p:nvSpPr>
          <p:cNvPr id="11" name="Text 8"/>
          <p:cNvSpPr txBox="1"/>
          <p:nvPr/>
        </p:nvSpPr>
        <p:spPr>
          <a:xfrm>
            <a:off x="1772107" y="4114800"/>
            <a:ext cx="7068312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보호자는 30~50대 자녀 세대이며 시간 부족이 동기다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1143000" y="4638751"/>
            <a:ext cx="457200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AS-2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>
            <a:off x="1772107" y="4638751"/>
            <a:ext cx="7068312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부모는 1인 가구가 많고 요양등급·주간보호 단계까지 검토한다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1143000" y="5162702"/>
            <a:ext cx="457200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AS-3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1772107" y="5162702"/>
            <a:ext cx="7068312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가격은 한 번 결제 기준이며 구독 모델은 검토 범위 밖이다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1143000" y="5686654"/>
            <a:ext cx="457200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AS-4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1772107" y="5686654"/>
            <a:ext cx="7068312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개발은 전적으로 신종환이 단독으로 한다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9753905" y="2857500"/>
            <a:ext cx="5715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검토 단계의 한계 · 4가지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>
            <a:off x="9753905" y="3219602"/>
            <a:ext cx="739201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우리가 아직 답하지 못한 영역</a:t>
            </a:r>
            <a:endParaRPr lang="en-US" sz="2250" dirty="0"/>
          </a:p>
        </p:txBody>
      </p:sp>
      <p:sp>
        <p:nvSpPr>
          <p:cNvPr id="20" name="Text 17"/>
          <p:cNvSpPr txBox="1"/>
          <p:nvPr/>
        </p:nvSpPr>
        <p:spPr>
          <a:xfrm>
            <a:off x="9753905" y="4114800"/>
            <a:ext cx="457200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LM-1</a:t>
            </a:r>
            <a:endParaRPr lang="en-US" sz="975" dirty="0"/>
          </a:p>
        </p:txBody>
      </p:sp>
      <p:sp>
        <p:nvSpPr>
          <p:cNvPr id="21" name="Text 18"/>
          <p:cNvSpPr txBox="1"/>
          <p:nvPr/>
        </p:nvSpPr>
        <p:spPr>
          <a:xfrm>
            <a:off x="10382098" y="4114800"/>
            <a:ext cx="6762902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실제 결제 데이터가 없어 순이익을 계산하지 않았다</a:t>
            </a:r>
            <a:endParaRPr lang="en-US" sz="1500" dirty="0"/>
          </a:p>
        </p:txBody>
      </p:sp>
      <p:sp>
        <p:nvSpPr>
          <p:cNvPr id="22" name="Text 19"/>
          <p:cNvSpPr txBox="1"/>
          <p:nvPr/>
        </p:nvSpPr>
        <p:spPr>
          <a:xfrm>
            <a:off x="9753905" y="4638751"/>
            <a:ext cx="457200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LM-2</a:t>
            </a:r>
            <a:endParaRPr lang="en-US" sz="975" dirty="0"/>
          </a:p>
        </p:txBody>
      </p:sp>
      <p:sp>
        <p:nvSpPr>
          <p:cNvPr id="23" name="Text 20"/>
          <p:cNvSpPr txBox="1"/>
          <p:nvPr/>
        </p:nvSpPr>
        <p:spPr>
          <a:xfrm>
            <a:off x="10382098" y="4638751"/>
            <a:ext cx="6762902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가격은 시장 검증 전 단계의 검토용이다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9753905" y="5162702"/>
            <a:ext cx="457200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LM-3</a:t>
            </a:r>
            <a:endParaRPr lang="en-US" sz="975" dirty="0"/>
          </a:p>
        </p:txBody>
      </p:sp>
      <p:sp>
        <p:nvSpPr>
          <p:cNvPr id="25" name="Text 22"/>
          <p:cNvSpPr txBox="1"/>
          <p:nvPr/>
        </p:nvSpPr>
        <p:spPr>
          <a:xfrm>
            <a:off x="10382098" y="5162702"/>
            <a:ext cx="6762902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법령·자격 요건 검토는 별도 영역으로 남겼다</a:t>
            </a:r>
            <a:endParaRPr lang="en-US" sz="1500" dirty="0"/>
          </a:p>
        </p:txBody>
      </p:sp>
      <p:sp>
        <p:nvSpPr>
          <p:cNvPr id="26" name="Text 23"/>
          <p:cNvSpPr txBox="1"/>
          <p:nvPr/>
        </p:nvSpPr>
        <p:spPr>
          <a:xfrm>
            <a:off x="9753905" y="5686654"/>
            <a:ext cx="457200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LM-4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10382098" y="5686654"/>
            <a:ext cx="6762902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검토 결과를 토대로 한 운영 주체 미확정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838505" y="9620402"/>
            <a:ext cx="10478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Slide 16 of 17 · A07 · 부록 · 사업검토판 v0.8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12191695" y="9620402"/>
            <a:ext cx="52578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2026-10-08</a:t>
            </a:r>
            <a:endParaRPr lang="en-US" sz="9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d944d673064aed7adb5b7f1d31c5bf8f.png">    </p:cNvPr>
          <p:cNvPicPr>
            <a:picLocks noChangeAspect="1"/>
          </p:cNvPicPr>
          <p:nvPr/>
        </p:nvPicPr>
        <p:blipFill>
          <a:blip r:embed="rId1"/>
          <a:srcRect l="0" r="0" t="-400" b="-400"/>
          <a:stretch/>
        </p:blipFill>
        <p:spPr>
          <a:xfrm>
            <a:off x="0" y="0"/>
            <a:ext cx="18288000" cy="576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38505" y="2667305"/>
            <a:ext cx="5391302" cy="5162702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pic>
        <p:nvPicPr>
          <p:cNvPr id="4" name="Image 1" descr="gen-dedup-39f7fb652fe92f50f64f84ef574a8374.png">    </p:cNvPr>
          <p:cNvPicPr>
            <a:picLocks noChangeAspect="1"/>
          </p:cNvPicPr>
          <p:nvPr/>
        </p:nvPicPr>
        <p:blipFill>
          <a:blip r:embed="rId2"/>
          <a:srcRect l="-2078" r="-2078" t="0" b="0"/>
          <a:stretch/>
        </p:blipFill>
        <p:spPr>
          <a:xfrm>
            <a:off x="1143000" y="3981298"/>
            <a:ext cx="4762195" cy="9144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6458407" y="2667305"/>
            <a:ext cx="5391302" cy="5162702"/>
          </a:xfrm>
          <a:prstGeom prst="rect">
            <a:avLst/>
          </a:prstGeom>
          <a:solidFill>
            <a:srgbClr val="FBF7EB"/>
          </a:solidFill>
          <a:ln w="12700">
            <a:solidFill>
              <a:srgbClr val="DCD4BA"/>
            </a:solidFill>
            <a:prstDash val="solid"/>
          </a:ln>
        </p:spPr>
      </p:sp>
      <p:pic>
        <p:nvPicPr>
          <p:cNvPr id="6" name="Image 2" descr="gen-dedup-39f7fb652fe92f50f64f84ef574a8374.png">    </p:cNvPr>
          <p:cNvPicPr>
            <a:picLocks noChangeAspect="1"/>
          </p:cNvPicPr>
          <p:nvPr/>
        </p:nvPicPr>
        <p:blipFill>
          <a:blip r:embed="rId3"/>
          <a:srcRect l="-2078" r="-2078" t="0" b="0"/>
          <a:stretch/>
        </p:blipFill>
        <p:spPr>
          <a:xfrm>
            <a:off x="6762902" y="3981298"/>
            <a:ext cx="4762195" cy="9144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12077395" y="2667305"/>
            <a:ext cx="5372100" cy="5143500"/>
          </a:xfrm>
          <a:prstGeom prst="rect">
            <a:avLst/>
          </a:prstGeom>
          <a:solidFill>
            <a:srgbClr val="1F3D2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8" name="Image 3" descr="gen-dedup-d96619931ab3d76f7a543e587ab28f97.png">    </p:cNvPr>
          <p:cNvPicPr>
            <a:picLocks noChangeAspect="1"/>
          </p:cNvPicPr>
          <p:nvPr/>
        </p:nvPicPr>
        <p:blipFill>
          <a:blip r:embed="rId4"/>
          <a:srcRect l="-2078" r="-2078" t="0" b="0"/>
          <a:stretch/>
        </p:blipFill>
        <p:spPr>
          <a:xfrm>
            <a:off x="12382805" y="3981298"/>
            <a:ext cx="4762195" cy="9144"/>
          </a:xfrm>
          <a:prstGeom prst="rect">
            <a:avLst/>
          </a:prstGeom>
        </p:spPr>
      </p:pic>
      <p:sp>
        <p:nvSpPr>
          <p:cNvPr id="9" name="Text 3"/>
          <p:cNvSpPr txBox="1"/>
          <p:nvPr/>
        </p:nvSpPr>
        <p:spPr>
          <a:xfrm>
            <a:off x="838505" y="495605"/>
            <a:ext cx="104781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spc="231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부록 A08 · 검토 후속 옵션 3가지</a:t>
            </a:r>
            <a:endParaRPr lang="en-US" sz="1050" dirty="0"/>
          </a:p>
        </p:txBody>
      </p:sp>
      <p:sp>
        <p:nvSpPr>
          <p:cNvPr id="10" name="Text 4"/>
          <p:cNvSpPr txBox="1"/>
          <p:nvPr/>
        </p:nvSpPr>
        <p:spPr>
          <a:xfrm>
            <a:off x="838505" y="875995"/>
            <a:ext cx="16193110" cy="609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4050" b="1" spc="-40" kern="0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검토가 끝난 뒤 세 가지 안 중 하나를 고릅니다</a:t>
            </a:r>
            <a:endParaRPr lang="en-US" sz="4050" dirty="0"/>
          </a:p>
        </p:txBody>
      </p:sp>
      <p:sp>
        <p:nvSpPr>
          <p:cNvPr id="11" name="Text 5"/>
          <p:cNvSpPr txBox="1"/>
          <p:nvPr/>
        </p:nvSpPr>
        <p:spPr>
          <a:xfrm>
            <a:off x="838505" y="1904695"/>
            <a:ext cx="14287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dirty="0">
                <a:solidFill>
                  <a:srgbClr val="6E7E6A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각 옵션은 같은 검토 결과를 토대로 진입합니다. 선택에 따라 다음 단계의 깊이가 달라집니다.</a:t>
            </a:r>
            <a:endParaRPr lang="en-US" sz="1650" dirty="0"/>
          </a:p>
        </p:txBody>
      </p:sp>
      <p:sp>
        <p:nvSpPr>
          <p:cNvPr id="12" name="Text 6"/>
          <p:cNvSpPr txBox="1"/>
          <p:nvPr/>
        </p:nvSpPr>
        <p:spPr>
          <a:xfrm>
            <a:off x="1143000" y="2933395"/>
            <a:ext cx="28575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옵션 A</a:t>
            </a:r>
            <a:endParaRPr lang="en-US" sz="975" dirty="0"/>
          </a:p>
        </p:txBody>
      </p:sp>
      <p:sp>
        <p:nvSpPr>
          <p:cNvPr id="13" name="Text 7"/>
          <p:cNvSpPr txBox="1"/>
          <p:nvPr/>
        </p:nvSpPr>
        <p:spPr>
          <a:xfrm>
            <a:off x="1143000" y="3276295"/>
            <a:ext cx="4763110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spc="-13" kern="0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계속 검토</a:t>
            </a:r>
            <a:endParaRPr lang="en-US" sz="2700" dirty="0"/>
          </a:p>
        </p:txBody>
      </p:sp>
      <p:sp>
        <p:nvSpPr>
          <p:cNvPr id="14" name="Text 8"/>
          <p:cNvSpPr txBox="1"/>
          <p:nvPr/>
        </p:nvSpPr>
        <p:spPr>
          <a:xfrm>
            <a:off x="1143000" y="4172407"/>
            <a:ext cx="47631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보호자 10명 안팎 추가 인터뷰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143000" y="4533595"/>
            <a:ext cx="47631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결과물 3종을 실측한 후 가격 재검토</a:t>
            </a:r>
            <a:endParaRPr lang="en-US" sz="1500" dirty="0"/>
          </a:p>
        </p:txBody>
      </p:sp>
      <p:sp>
        <p:nvSpPr>
          <p:cNvPr id="16" name="Text 10"/>
          <p:cNvSpPr txBox="1"/>
          <p:nvPr/>
        </p:nvSpPr>
        <p:spPr>
          <a:xfrm>
            <a:off x="1143000" y="4895698"/>
            <a:ext cx="47631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다음 검토판 v0.9 작성</a:t>
            </a:r>
            <a:endParaRPr lang="en-US" sz="1500" dirty="0"/>
          </a:p>
        </p:txBody>
      </p:sp>
      <p:sp>
        <p:nvSpPr>
          <p:cNvPr id="17" name="Text 11"/>
          <p:cNvSpPr txBox="1"/>
          <p:nvPr/>
        </p:nvSpPr>
        <p:spPr>
          <a:xfrm>
            <a:off x="1143000" y="6896405"/>
            <a:ext cx="4763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진입 조건 · 응답 의향이 보이는가</a:t>
            </a:r>
            <a:endParaRPr lang="en-US" sz="975" dirty="0"/>
          </a:p>
        </p:txBody>
      </p:sp>
      <p:sp>
        <p:nvSpPr>
          <p:cNvPr id="18" name="Text 12"/>
          <p:cNvSpPr txBox="1"/>
          <p:nvPr/>
        </p:nvSpPr>
        <p:spPr>
          <a:xfrm>
            <a:off x="6762902" y="2933395"/>
            <a:ext cx="28575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옵션 B</a:t>
            </a:r>
            <a:endParaRPr lang="en-US" sz="975" dirty="0"/>
          </a:p>
        </p:txBody>
      </p:sp>
      <p:sp>
        <p:nvSpPr>
          <p:cNvPr id="19" name="Text 13"/>
          <p:cNvSpPr txBox="1"/>
          <p:nvPr/>
        </p:nvSpPr>
        <p:spPr>
          <a:xfrm>
            <a:off x="6762902" y="3276295"/>
            <a:ext cx="4763110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spc="-13" kern="0" dirty="0">
                <a:solidFill>
                  <a:srgbClr val="1733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상품 수정 후 계속</a:t>
            </a:r>
            <a:endParaRPr lang="en-US" sz="2700" dirty="0"/>
          </a:p>
        </p:txBody>
      </p:sp>
      <p:sp>
        <p:nvSpPr>
          <p:cNvPr id="20" name="Text 14"/>
          <p:cNvSpPr txBox="1"/>
          <p:nvPr/>
        </p:nvSpPr>
        <p:spPr>
          <a:xfrm>
            <a:off x="6762902" y="4172407"/>
            <a:ext cx="47631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3 · 5 · 10만원 구성을 다시 검토</a:t>
            </a:r>
            <a:endParaRPr lang="en-US" sz="1500" dirty="0"/>
          </a:p>
        </p:txBody>
      </p:sp>
      <p:sp>
        <p:nvSpPr>
          <p:cNvPr id="21" name="Text 15"/>
          <p:cNvSpPr txBox="1"/>
          <p:nvPr/>
        </p:nvSpPr>
        <p:spPr>
          <a:xfrm>
            <a:off x="6762902" y="4533595"/>
            <a:ext cx="47631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한두 개의 결과물만 우선 검증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6762902" y="4895698"/>
            <a:ext cx="47631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F3024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보호자 반응을 본 뒤 폭 조절</a:t>
            </a:r>
            <a:endParaRPr lang="en-US" sz="1500" dirty="0"/>
          </a:p>
        </p:txBody>
      </p:sp>
      <p:sp>
        <p:nvSpPr>
          <p:cNvPr id="23" name="Text 17"/>
          <p:cNvSpPr txBox="1"/>
          <p:nvPr/>
        </p:nvSpPr>
        <p:spPr>
          <a:xfrm>
            <a:off x="6762902" y="6896405"/>
            <a:ext cx="4763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진입 조건 · 가격이 부분적으로만 맞으면</a:t>
            </a:r>
            <a:endParaRPr lang="en-US" sz="975" dirty="0"/>
          </a:p>
        </p:txBody>
      </p:sp>
      <p:sp>
        <p:nvSpPr>
          <p:cNvPr id="24" name="Text 18"/>
          <p:cNvSpPr txBox="1"/>
          <p:nvPr/>
        </p:nvSpPr>
        <p:spPr>
          <a:xfrm>
            <a:off x="12382805" y="2933395"/>
            <a:ext cx="28575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옵션 C</a:t>
            </a:r>
            <a:endParaRPr lang="en-US" sz="975" dirty="0"/>
          </a:p>
        </p:txBody>
      </p:sp>
      <p:sp>
        <p:nvSpPr>
          <p:cNvPr id="25" name="Text 19"/>
          <p:cNvSpPr txBox="1"/>
          <p:nvPr/>
        </p:nvSpPr>
        <p:spPr>
          <a:xfrm>
            <a:off x="12382805" y="3276295"/>
            <a:ext cx="4763110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spc="-13" kern="0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중단</a:t>
            </a:r>
            <a:endParaRPr lang="en-US" sz="2700" dirty="0"/>
          </a:p>
        </p:txBody>
      </p:sp>
      <p:sp>
        <p:nvSpPr>
          <p:cNvPr id="26" name="Text 20"/>
          <p:cNvSpPr txBox="1"/>
          <p:nvPr/>
        </p:nvSpPr>
        <p:spPr>
          <a:xfrm>
            <a:off x="12382805" y="4172407"/>
            <a:ext cx="47631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응답 의향이 보이지 않음</a:t>
            </a:r>
            <a:endParaRPr lang="en-US" sz="1500" dirty="0"/>
          </a:p>
        </p:txBody>
      </p:sp>
      <p:sp>
        <p:nvSpPr>
          <p:cNvPr id="27" name="Text 21"/>
          <p:cNvSpPr txBox="1"/>
          <p:nvPr/>
        </p:nvSpPr>
        <p:spPr>
          <a:xfrm>
            <a:off x="12382805" y="4533595"/>
            <a:ext cx="47631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검토 결과를 기록으로만 남김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12382805" y="4895698"/>
            <a:ext cx="47631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F4EFE2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· 다른 형식으로 다시 검토할 수 있음</a:t>
            </a:r>
            <a:endParaRPr lang="en-US" sz="1500" dirty="0"/>
          </a:p>
        </p:txBody>
      </p:sp>
      <p:sp>
        <p:nvSpPr>
          <p:cNvPr id="29" name="Text 23"/>
          <p:cNvSpPr txBox="1"/>
          <p:nvPr/>
        </p:nvSpPr>
        <p:spPr>
          <a:xfrm>
            <a:off x="12382805" y="6896405"/>
            <a:ext cx="4763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B7C5A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진입 조건 · 비용을 낼 가치가 없다면</a:t>
            </a:r>
            <a:endParaRPr lang="en-US" sz="975" dirty="0"/>
          </a:p>
        </p:txBody>
      </p:sp>
      <p:sp>
        <p:nvSpPr>
          <p:cNvPr id="30" name="Text 24"/>
          <p:cNvSpPr txBox="1"/>
          <p:nvPr/>
        </p:nvSpPr>
        <p:spPr>
          <a:xfrm>
            <a:off x="838505" y="9620402"/>
            <a:ext cx="10478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Slide 17 of 17 · A08 · 부록 · 사업검토판 v0.8</a:t>
            </a:r>
            <a:endParaRPr lang="en-US" sz="975" dirty="0"/>
          </a:p>
        </p:txBody>
      </p:sp>
      <p:sp>
        <p:nvSpPr>
          <p:cNvPr id="31" name="Text 25"/>
          <p:cNvSpPr txBox="1"/>
          <p:nvPr/>
        </p:nvSpPr>
        <p:spPr>
          <a:xfrm>
            <a:off x="12191695" y="9620402"/>
            <a:ext cx="52578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975" spc="176" kern="0" dirty="0">
                <a:solidFill>
                  <a:srgbClr val="5B6E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2026-10-08</a:t>
            </a:r>
            <a:endParaRPr lang="en-US" sz="9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Generated by Gen-Spark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subject>PptxGenJS Presentation</dc:subject>
  <dc:creator>Visual Extract to PPTX Converter</dc:creator>
  <cp:lastModifiedBy>Visual Extract to PPTX Converter</cp:lastModifiedBy>
  <cp:revision>1</cp:revision>
  <dcterms:created xsi:type="dcterms:W3CDTF">2026-10-08T05:32:16Z</dcterms:created>
  <dcterms:modified xsi:type="dcterms:W3CDTF">2026-10-08T05:32:16Z</dcterms:modified>
</cp:coreProperties>
</file>